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301" r:id="rId5"/>
    <p:sldId id="302" r:id="rId6"/>
    <p:sldId id="260" r:id="rId7"/>
    <p:sldId id="298" r:id="rId8"/>
    <p:sldId id="263" r:id="rId9"/>
    <p:sldId id="273" r:id="rId10"/>
    <p:sldId id="269" r:id="rId11"/>
    <p:sldId id="297" r:id="rId12"/>
    <p:sldId id="292" r:id="rId13"/>
    <p:sldId id="275" r:id="rId14"/>
    <p:sldId id="276" r:id="rId15"/>
    <p:sldId id="277" r:id="rId16"/>
    <p:sldId id="294" r:id="rId17"/>
    <p:sldId id="293" r:id="rId18"/>
    <p:sldId id="283" r:id="rId19"/>
    <p:sldId id="280" r:id="rId20"/>
    <p:sldId id="286" r:id="rId21"/>
    <p:sldId id="281" r:id="rId22"/>
    <p:sldId id="284" r:id="rId23"/>
    <p:sldId id="299" r:id="rId24"/>
    <p:sldId id="288" r:id="rId25"/>
    <p:sldId id="289" r:id="rId26"/>
    <p:sldId id="296" r:id="rId27"/>
    <p:sldId id="291" r:id="rId28"/>
    <p:sldId id="300"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EF"/>
    <a:srgbClr val="69FF0D"/>
    <a:srgbClr val="C4C4C4"/>
    <a:srgbClr val="000000"/>
    <a:srgbClr val="E7E7E7"/>
    <a:srgbClr val="1762A1"/>
    <a:srgbClr val="1AE02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328" autoAdjust="0"/>
  </p:normalViewPr>
  <p:slideViewPr>
    <p:cSldViewPr>
      <p:cViewPr varScale="1">
        <p:scale>
          <a:sx n="39" d="100"/>
          <a:sy n="39" d="100"/>
        </p:scale>
        <p:origin x="228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486A3-7AFB-460D-B26F-4152AEE66A4B}"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8DECC-B73D-4819-B8A9-CD30C4645E05}" type="slidenum">
              <a:rPr lang="en-US" smtClean="0"/>
              <a:t>‹#›</a:t>
            </a:fld>
            <a:endParaRPr lang="en-US"/>
          </a:p>
        </p:txBody>
      </p:sp>
    </p:spTree>
    <p:extLst>
      <p:ext uri="{BB962C8B-B14F-4D97-AF65-F5344CB8AC3E}">
        <p14:creationId xmlns:p14="http://schemas.microsoft.com/office/powerpoint/2010/main" val="339683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is it important to teach kids to code?</a:t>
            </a:r>
          </a:p>
          <a:p>
            <a:r>
              <a:rPr lang="en-US" dirty="0"/>
              <a:t>Currently</a:t>
            </a:r>
            <a:r>
              <a:rPr lang="en-US" baseline="0" dirty="0"/>
              <a:t> more than 50% of current jobs require some technology skills and the US Bureau of Labor Statistics expects this to grow to roughly 77% within the next decade.  I continually hear about the talent shortage in America…Image how hard it will be ten years from now!  </a:t>
            </a:r>
          </a:p>
          <a:p>
            <a:endParaRPr lang="en-US" sz="2400" baseline="0" dirty="0"/>
          </a:p>
          <a:p>
            <a:r>
              <a:rPr lang="en-US" sz="2400" baseline="0" dirty="0"/>
              <a:t>CLICK</a:t>
            </a:r>
            <a:endParaRPr lang="en-US" sz="2400" dirty="0"/>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2</a:t>
            </a:fld>
            <a:endParaRPr lang="en-US"/>
          </a:p>
        </p:txBody>
      </p:sp>
    </p:spTree>
    <p:extLst>
      <p:ext uri="{BB962C8B-B14F-4D97-AF65-F5344CB8AC3E}">
        <p14:creationId xmlns:p14="http://schemas.microsoft.com/office/powerpoint/2010/main" val="19041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theory</a:t>
            </a:r>
            <a:r>
              <a:rPr lang="en-US" baseline="0" dirty="0"/>
              <a:t> for this session is Grit.  Our Catalyst Keynote speaker, Linda Kaplan </a:t>
            </a:r>
            <a:r>
              <a:rPr lang="en-US" baseline="0" dirty="0" err="1"/>
              <a:t>Thaler</a:t>
            </a:r>
            <a:r>
              <a:rPr lang="en-US" baseline="0" dirty="0"/>
              <a:t>, shared how the most ordinary people became extraordinary through this concept.  Despite it being a concept that is old-school, we are now finding out how it can improve all facets of life from Angela Duckworth’s pioneering work in this field.</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11</a:t>
            </a:fld>
            <a:endParaRPr lang="en-US"/>
          </a:p>
        </p:txBody>
      </p:sp>
    </p:spTree>
    <p:extLst>
      <p:ext uri="{BB962C8B-B14F-4D97-AF65-F5344CB8AC3E}">
        <p14:creationId xmlns:p14="http://schemas.microsoft.com/office/powerpoint/2010/main" val="99050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Find</a:t>
            </a:r>
            <a:r>
              <a:rPr lang="en-US" baseline="0" dirty="0"/>
              <a:t> a passion or a love – this is what many of the greatest artist, athletes and intellectuals have fallen back to when failures occur</a:t>
            </a:r>
          </a:p>
          <a:p>
            <a:endParaRPr lang="en-US" baseline="0" dirty="0"/>
          </a:p>
          <a:p>
            <a:r>
              <a:rPr lang="en-US" baseline="0" dirty="0"/>
              <a:t>&lt;CLICK&gt;</a:t>
            </a:r>
          </a:p>
          <a:p>
            <a:r>
              <a:rPr lang="en-US" baseline="0" dirty="0"/>
              <a:t>Frustration</a:t>
            </a:r>
          </a:p>
          <a:p>
            <a:endParaRPr lang="en-US" baseline="0" dirty="0"/>
          </a:p>
          <a:p>
            <a:r>
              <a:rPr lang="en-US" baseline="0" dirty="0"/>
              <a:t>&lt;CLICK&gt;</a:t>
            </a:r>
          </a:p>
          <a:p>
            <a:r>
              <a:rPr lang="en-US" baseline="0" dirty="0"/>
              <a:t>Take risks and Share</a:t>
            </a:r>
          </a:p>
          <a:p>
            <a:endParaRPr lang="en-US" baseline="0" dirty="0"/>
          </a:p>
          <a:p>
            <a:r>
              <a:rPr lang="en-US" baseline="0" dirty="0"/>
              <a:t>&lt;CLICK&gt;</a:t>
            </a:r>
          </a:p>
          <a:p>
            <a:r>
              <a:rPr lang="en-US" baseline="0" dirty="0"/>
              <a:t>Failure is NOT the end!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12</a:t>
            </a:fld>
            <a:endParaRPr lang="en-US"/>
          </a:p>
        </p:txBody>
      </p:sp>
    </p:spTree>
    <p:extLst>
      <p:ext uri="{BB962C8B-B14F-4D97-AF65-F5344CB8AC3E}">
        <p14:creationId xmlns:p14="http://schemas.microsoft.com/office/powerpoint/2010/main" val="249801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Scaffolding</a:t>
            </a:r>
            <a:r>
              <a:rPr lang="en-US" baseline="0" dirty="0"/>
              <a:t> is the sequence of steps needed to go from an introduction of a concept to the complex application of the concept.  It can also be the steps to go from one concept to another.</a:t>
            </a:r>
            <a:endParaRPr lang="en-US" dirty="0"/>
          </a:p>
          <a:p>
            <a:r>
              <a:rPr lang="en-US" dirty="0"/>
              <a:t>Talk about Fizz Buzz – this has variables, comparison operators and conditionals, mathematical</a:t>
            </a:r>
            <a:r>
              <a:rPr lang="en-US" baseline="0" dirty="0"/>
              <a:t> operators and a for loop.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14</a:t>
            </a:fld>
            <a:endParaRPr lang="en-US"/>
          </a:p>
        </p:txBody>
      </p:sp>
    </p:spTree>
    <p:extLst>
      <p:ext uri="{BB962C8B-B14F-4D97-AF65-F5344CB8AC3E}">
        <p14:creationId xmlns:p14="http://schemas.microsoft.com/office/powerpoint/2010/main" val="314345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Pacing is the speed through which a student works through curriculum.  This is where a mentor or a parent can help</a:t>
            </a:r>
            <a:r>
              <a:rPr lang="en-US" baseline="0" dirty="0"/>
              <a:t> a learner move faster through curriculum or slow down to really understand a concept.  I always explain pacing as the process to throttle up learning or throttle back learning.  Working through curriculum at a break neck speed can lead to low levels of true understanding where moving too slowly can lead to boredom.</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15</a:t>
            </a:fld>
            <a:endParaRPr lang="en-US"/>
          </a:p>
        </p:txBody>
      </p:sp>
    </p:spTree>
    <p:extLst>
      <p:ext uri="{BB962C8B-B14F-4D97-AF65-F5344CB8AC3E}">
        <p14:creationId xmlns:p14="http://schemas.microsoft.com/office/powerpoint/2010/main" val="403806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portion is</a:t>
            </a:r>
            <a:r>
              <a:rPr lang="en-US" baseline="0" dirty="0"/>
              <a:t> Path – the actual items that could be used to help kids learn to code.  This list is not exhaustive by any means but presents a great start to the items needed to introduce and teach coding concepts.  For this talk, I’ve split the groups into </a:t>
            </a:r>
          </a:p>
          <a:p>
            <a:r>
              <a:rPr lang="en-US" baseline="0" dirty="0"/>
              <a:t>Birth – Elementary, Middle School and High School and for time, this talk will assume you start your child as a baby and work up to the high school level.</a:t>
            </a:r>
          </a:p>
          <a:p>
            <a:r>
              <a:rPr lang="en-US" baseline="0" dirty="0"/>
              <a:t>Keep in mind, that scaffolding and pacing should be used at each step of the way – the material is organized at a “suggested age level” but kids can use items from the different lists as a means of introduction or acceleration.  For example, an elementary student could work from middle school or high school and vice versa.  It is important to start at the appropriate level!  Too hard too fast leads to an overwhelming experience.  Too easy and too slow leads to boredom (Scaffolding and Pacing!)</a:t>
            </a:r>
          </a:p>
          <a:p>
            <a:endParaRPr lang="en-US" baseline="0" dirty="0"/>
          </a:p>
          <a:p>
            <a:r>
              <a:rPr lang="en-US" baseline="0" dirty="0"/>
              <a:t>&lt;Click&gt;</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16</a:t>
            </a:fld>
            <a:endParaRPr lang="en-US"/>
          </a:p>
        </p:txBody>
      </p:sp>
    </p:spTree>
    <p:extLst>
      <p:ext uri="{BB962C8B-B14F-4D97-AF65-F5344CB8AC3E}">
        <p14:creationId xmlns:p14="http://schemas.microsoft.com/office/powerpoint/2010/main" val="421497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examine Birth-Elementary &lt;Click&gt;</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17</a:t>
            </a:fld>
            <a:endParaRPr lang="en-US"/>
          </a:p>
        </p:txBody>
      </p:sp>
    </p:spTree>
    <p:extLst>
      <p:ext uri="{BB962C8B-B14F-4D97-AF65-F5344CB8AC3E}">
        <p14:creationId xmlns:p14="http://schemas.microsoft.com/office/powerpoint/2010/main" val="16310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age group,</a:t>
            </a:r>
            <a:r>
              <a:rPr lang="en-US" baseline="0" dirty="0"/>
              <a:t> I’ve included four types of items to create a path to help teach code directly or create a mindset to prime kids for coding.</a:t>
            </a:r>
          </a:p>
          <a:p>
            <a:endParaRPr lang="en-US" baseline="0" dirty="0"/>
          </a:p>
          <a:p>
            <a:r>
              <a:rPr lang="en-US" baseline="0" dirty="0"/>
              <a:t>&lt;Click&gt; First books.  These books are really for younger kids – from birth – age 2.  One great reason to introduce these books to young kids is because it acclimates them to coding concepts and vocabulary at a very young age.   Just hearing and using these words makes teaching the concepts easier as they get older.</a:t>
            </a:r>
          </a:p>
          <a:p>
            <a:endParaRPr lang="en-US" baseline="0" dirty="0"/>
          </a:p>
          <a:p>
            <a:r>
              <a:rPr lang="en-US" baseline="0" dirty="0"/>
              <a:t>&lt;Click&gt; Next are some apps that help teach code.  Scratch Jr. is Awesome!  Explain scratch Jr.  Tynker and Hour of Code provide similar online lessons.  Save the animals is a great app for tablets.  </a:t>
            </a:r>
          </a:p>
          <a:p>
            <a:endParaRPr lang="en-US" baseline="0" dirty="0"/>
          </a:p>
          <a:p>
            <a:r>
              <a:rPr lang="en-US" baseline="0" dirty="0"/>
              <a:t>**Talk about Carter here – include Grit and Growth Mindset</a:t>
            </a:r>
          </a:p>
          <a:p>
            <a:endParaRPr lang="en-US" baseline="0" dirty="0"/>
          </a:p>
          <a:p>
            <a:r>
              <a:rPr lang="en-US" baseline="0" dirty="0"/>
              <a:t>&lt;Click&gt; Code – a – Pillar: Robotics but teaches logic and how to sequence commands to move the robot.  The blue robot is Dash and it incorporates a coding interface like scratch </a:t>
            </a:r>
            <a:r>
              <a:rPr lang="en-US" baseline="0" dirty="0" err="1"/>
              <a:t>jr.</a:t>
            </a:r>
            <a:r>
              <a:rPr lang="en-US" baseline="0" dirty="0"/>
              <a:t> where kids can code and learn how to control a robot.  Very cool!</a:t>
            </a:r>
          </a:p>
          <a:p>
            <a:endParaRPr lang="en-US" baseline="0" dirty="0"/>
          </a:p>
          <a:p>
            <a:r>
              <a:rPr lang="en-US" baseline="0" dirty="0"/>
              <a:t>&lt;Click&gt; Lastly, I wanted to share some board games that teach concepts needed to code.  Set Jr. and </a:t>
            </a:r>
            <a:r>
              <a:rPr lang="en-US" baseline="0" dirty="0" err="1"/>
              <a:t>Qwirkle</a:t>
            </a:r>
            <a:r>
              <a:rPr lang="en-US" baseline="0" dirty="0"/>
              <a:t> both develop pattern recognition in a fun way that an entire family or group of students can enjoy!</a:t>
            </a:r>
          </a:p>
        </p:txBody>
      </p:sp>
      <p:sp>
        <p:nvSpPr>
          <p:cNvPr id="4" name="Slide Number Placeholder 3"/>
          <p:cNvSpPr>
            <a:spLocks noGrp="1"/>
          </p:cNvSpPr>
          <p:nvPr>
            <p:ph type="sldNum" sz="quarter" idx="10"/>
          </p:nvPr>
        </p:nvSpPr>
        <p:spPr/>
        <p:txBody>
          <a:bodyPr/>
          <a:lstStyle/>
          <a:p>
            <a:fld id="{9A28DECC-B73D-4819-B8A9-CD30C4645E05}" type="slidenum">
              <a:rPr lang="en-US" smtClean="0"/>
              <a:t>18</a:t>
            </a:fld>
            <a:endParaRPr lang="en-US"/>
          </a:p>
        </p:txBody>
      </p:sp>
    </p:spTree>
    <p:extLst>
      <p:ext uri="{BB962C8B-B14F-4D97-AF65-F5344CB8AC3E}">
        <p14:creationId xmlns:p14="http://schemas.microsoft.com/office/powerpoint/2010/main" val="360370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grouping</a:t>
            </a:r>
            <a:r>
              <a:rPr lang="en-US" baseline="0" dirty="0"/>
              <a:t> is Middle School.  </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19</a:t>
            </a:fld>
            <a:endParaRPr lang="en-US"/>
          </a:p>
        </p:txBody>
      </p:sp>
    </p:spTree>
    <p:extLst>
      <p:ext uri="{BB962C8B-B14F-4D97-AF65-F5344CB8AC3E}">
        <p14:creationId xmlns:p14="http://schemas.microsoft.com/office/powerpoint/2010/main" val="170293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&lt;Click&gt;The books that I’ve included are</a:t>
            </a:r>
            <a:r>
              <a:rPr lang="en-US" baseline="0" dirty="0"/>
              <a:t> awesome because they have lessons inside that a student can follow to create some really cool apps.  Now, these are in the age group for middle school students but an elementary aged student that has taken off with coding can use these as well.  Perfect example of pacing through a </a:t>
            </a:r>
            <a:r>
              <a:rPr lang="en-US" baseline="0" dirty="0" err="1"/>
              <a:t>scaffolded</a:t>
            </a:r>
            <a:r>
              <a:rPr lang="en-US" baseline="0" dirty="0"/>
              <a:t> curriculum for a kid that needs a more difficult challenge.  Talk about Kyle and Ryne here.</a:t>
            </a:r>
          </a:p>
          <a:p>
            <a:endParaRPr lang="en-US" baseline="0" dirty="0"/>
          </a:p>
          <a:p>
            <a:r>
              <a:rPr lang="en-US" baseline="0" dirty="0"/>
              <a:t>&lt;Click&gt;These apps are similar to the ones in the Birth – Elementary category but they are more age appropriate.  The Swift Playgrounds app is another example of an app that an elementary student can use as well.  It moves fairly quickly and introduces functions but a great app for various levels.  Kodu, is only for pc unfortunately, but is an awesome way for kids to build games.  Scratch is the full version and is very elaborate in what it allows a developer to build.  </a:t>
            </a:r>
          </a:p>
          <a:p>
            <a:endParaRPr lang="en-US" baseline="0" dirty="0"/>
          </a:p>
          <a:p>
            <a:r>
              <a:rPr lang="en-US" baseline="0" dirty="0"/>
              <a:t>&lt;Click&gt;Lego Mindstorms – Talk about Noah and how to build a robot to solve a </a:t>
            </a:r>
            <a:r>
              <a:rPr lang="en-US" baseline="0" dirty="0" err="1"/>
              <a:t>rubics</a:t>
            </a:r>
            <a:r>
              <a:rPr lang="en-US" baseline="0" dirty="0"/>
              <a:t> cube.  4M – Great way to get a student building – very maker space friendly.  These types of robots help prepare students for IOT!</a:t>
            </a:r>
          </a:p>
          <a:p>
            <a:endParaRPr lang="en-US" baseline="0" dirty="0"/>
          </a:p>
          <a:p>
            <a:r>
              <a:rPr lang="en-US" baseline="0" dirty="0"/>
              <a:t>&lt;Click&gt;No stress chess – another game that can be introduced at the Elementary level.  Chess helps teach pattern recognition and can reinforce the three learning concepts of Growth Mindset, Practice Theory and Grit.  Code Gamer and </a:t>
            </a:r>
            <a:r>
              <a:rPr lang="en-US" baseline="0" dirty="0" err="1"/>
              <a:t>Bloxels</a:t>
            </a:r>
            <a:r>
              <a:rPr lang="en-US" baseline="0" dirty="0"/>
              <a:t> are great ways to teach coding through building video games.</a:t>
            </a:r>
          </a:p>
        </p:txBody>
      </p:sp>
      <p:sp>
        <p:nvSpPr>
          <p:cNvPr id="4" name="Slide Number Placeholder 3"/>
          <p:cNvSpPr>
            <a:spLocks noGrp="1"/>
          </p:cNvSpPr>
          <p:nvPr>
            <p:ph type="sldNum" sz="quarter" idx="10"/>
          </p:nvPr>
        </p:nvSpPr>
        <p:spPr/>
        <p:txBody>
          <a:bodyPr/>
          <a:lstStyle/>
          <a:p>
            <a:fld id="{9A28DECC-B73D-4819-B8A9-CD30C4645E05}" type="slidenum">
              <a:rPr lang="en-US" smtClean="0"/>
              <a:t>20</a:t>
            </a:fld>
            <a:endParaRPr lang="en-US"/>
          </a:p>
        </p:txBody>
      </p:sp>
    </p:spTree>
    <p:extLst>
      <p:ext uri="{BB962C8B-B14F-4D97-AF65-F5344CB8AC3E}">
        <p14:creationId xmlns:p14="http://schemas.microsoft.com/office/powerpoint/2010/main" val="23463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&lt;Click&gt;Books – these are more technical in nature</a:t>
            </a:r>
            <a:r>
              <a:rPr lang="en-US" baseline="0" dirty="0"/>
              <a:t> but are still awesome resources to work through for an adult or student.</a:t>
            </a:r>
          </a:p>
          <a:p>
            <a:endParaRPr lang="en-US" baseline="0" dirty="0"/>
          </a:p>
          <a:p>
            <a:r>
              <a:rPr lang="en-US" baseline="0" dirty="0"/>
              <a:t>&lt;Click&gt;Learning Sites.  </a:t>
            </a:r>
          </a:p>
          <a:p>
            <a:endParaRPr lang="en-US" baseline="0" dirty="0"/>
          </a:p>
          <a:p>
            <a:r>
              <a:rPr lang="en-US" baseline="0" dirty="0"/>
              <a:t>&lt;Click&gt;Robots – Vex clubs and competitions.  </a:t>
            </a:r>
            <a:r>
              <a:rPr lang="en-US" baseline="0" dirty="0" err="1"/>
              <a:t>Makeblock</a:t>
            </a:r>
            <a:r>
              <a:rPr lang="en-US" baseline="0" dirty="0"/>
              <a:t> robots are similar to vex.  Provide fun learning opportunities and an outlet for good competition and connections with other kids that have a passion for coding.</a:t>
            </a:r>
          </a:p>
          <a:p>
            <a:endParaRPr lang="en-US" baseline="0" dirty="0"/>
          </a:p>
          <a:p>
            <a:r>
              <a:rPr lang="en-US" baseline="0" dirty="0"/>
              <a:t>&lt;Click&gt;Set and Chess – pattern recognition with reinforcement of the Growth Mindset, Practice Theory and Grit.  Able to measure how improvement occurs through playing and effort.  Settlers of </a:t>
            </a:r>
            <a:r>
              <a:rPr lang="en-US" baseline="0" dirty="0" err="1"/>
              <a:t>Catan</a:t>
            </a:r>
            <a:r>
              <a:rPr lang="en-US" baseline="0" dirty="0"/>
              <a:t> – helps teach cooperation.</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22</a:t>
            </a:fld>
            <a:endParaRPr lang="en-US"/>
          </a:p>
        </p:txBody>
      </p:sp>
    </p:spTree>
    <p:extLst>
      <p:ext uri="{BB962C8B-B14F-4D97-AF65-F5344CB8AC3E}">
        <p14:creationId xmlns:p14="http://schemas.microsoft.com/office/powerpoint/2010/main" val="100219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an even bigger</a:t>
            </a:r>
            <a:r>
              <a:rPr lang="en-US" baseline="0" dirty="0"/>
              <a:t> why, </a:t>
            </a:r>
            <a:r>
              <a:rPr lang="en-US" baseline="0" dirty="0" err="1"/>
              <a:t>hahahaha</a:t>
            </a:r>
            <a:r>
              <a:rPr lang="en-US" baseline="0" dirty="0"/>
              <a:t>, get it?</a:t>
            </a:r>
          </a:p>
          <a:p>
            <a:r>
              <a:rPr lang="en-US" baseline="0" dirty="0"/>
              <a:t>Teaching kids to code provides an opportunity to instill skills and concepts needed to be a learner.  Not just educated but to develop command over individual learning and be prepared for the any future learning that may be thrown at them!  Because &lt;CLICK&gt;</a:t>
            </a:r>
          </a:p>
        </p:txBody>
      </p:sp>
      <p:sp>
        <p:nvSpPr>
          <p:cNvPr id="4" name="Slide Number Placeholder 3"/>
          <p:cNvSpPr>
            <a:spLocks noGrp="1"/>
          </p:cNvSpPr>
          <p:nvPr>
            <p:ph type="sldNum" sz="quarter" idx="10"/>
          </p:nvPr>
        </p:nvSpPr>
        <p:spPr/>
        <p:txBody>
          <a:bodyPr/>
          <a:lstStyle/>
          <a:p>
            <a:fld id="{9A28DECC-B73D-4819-B8A9-CD30C4645E05}" type="slidenum">
              <a:rPr lang="en-US" smtClean="0"/>
              <a:t>3</a:t>
            </a:fld>
            <a:endParaRPr lang="en-US"/>
          </a:p>
        </p:txBody>
      </p:sp>
    </p:spTree>
    <p:extLst>
      <p:ext uri="{BB962C8B-B14F-4D97-AF65-F5344CB8AC3E}">
        <p14:creationId xmlns:p14="http://schemas.microsoft.com/office/powerpoint/2010/main" val="264261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this is easier to accomplish at an</a:t>
            </a:r>
            <a:r>
              <a:rPr lang="en-US" baseline="0" dirty="0"/>
              <a:t> Elementary to Middle School age level.  High School ages students like making games but most of the time it is the ones that are really passionate about it.  My best advice would be to make the process fun and exciting just like a video game.  Different levels to work through – game plot, game design, etc.  Start building it and playing it.  Start small and monitor the process because if the scope of game is too great interest will wane quickly.  In this instance, the first game should be super simple!  That first accomplishment will help set the hook!</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24</a:t>
            </a:fld>
            <a:endParaRPr lang="en-US"/>
          </a:p>
        </p:txBody>
      </p:sp>
    </p:spTree>
    <p:extLst>
      <p:ext uri="{BB962C8B-B14F-4D97-AF65-F5344CB8AC3E}">
        <p14:creationId xmlns:p14="http://schemas.microsoft.com/office/powerpoint/2010/main" val="2101557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a passion outside of coding.  Maybe your</a:t>
            </a:r>
            <a:r>
              <a:rPr lang="en-US" baseline="0" dirty="0"/>
              <a:t> son or daughter likes design or cars or art or fill in the blank.  Despite not being passionate about coding, they most often are passionate about something.  Brainstorm ways to highlight this passion through technology.  If your son or daughter loves art, make a website to display his or her art.  Does he / she love working on cars, well God knows I need as many videos as possible to help me work on a car so I can save some money!  So please, help them make a </a:t>
            </a:r>
            <a:r>
              <a:rPr lang="en-US" baseline="0" dirty="0" err="1"/>
              <a:t>youtube</a:t>
            </a:r>
            <a:r>
              <a:rPr lang="en-US" baseline="0" dirty="0"/>
              <a:t> channel and a website to display how to work on a 2012 Malibu or a 2005 Town and Country.</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25</a:t>
            </a:fld>
            <a:endParaRPr lang="en-US"/>
          </a:p>
        </p:txBody>
      </p:sp>
    </p:spTree>
    <p:extLst>
      <p:ext uri="{BB962C8B-B14F-4D97-AF65-F5344CB8AC3E}">
        <p14:creationId xmlns:p14="http://schemas.microsoft.com/office/powerpoint/2010/main" val="336891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US" sz="1200" dirty="0">
                <a:solidFill>
                  <a:srgbClr val="2D89EF"/>
                </a:solidFill>
                <a:latin typeface="Lato" panose="020F0502020204030203" pitchFamily="34" charset="0"/>
                <a:ea typeface="Lato" panose="020F0502020204030203" pitchFamily="34" charset="0"/>
                <a:cs typeface="Lato" panose="020F0502020204030203" pitchFamily="34" charset="0"/>
              </a:rPr>
              <a:t>Using</a:t>
            </a:r>
            <a:r>
              <a:rPr lang="en-US" sz="1200" baseline="0" dirty="0">
                <a:solidFill>
                  <a:srgbClr val="2D89EF"/>
                </a:solidFill>
                <a:latin typeface="Lato" panose="020F0502020204030203" pitchFamily="34" charset="0"/>
                <a:ea typeface="Lato" panose="020F0502020204030203" pitchFamily="34" charset="0"/>
                <a:cs typeface="Lato" panose="020F0502020204030203" pitchFamily="34" charset="0"/>
              </a:rPr>
              <a:t> the learning materials from this talk barely scratches the surface.  Explore with you son or daughter and figure out new ways to continue learning.  The most important piece to take away from this sessions is that believing you can change your abilities, intelligence or skill motivates a kid to do!  When your son or daughter starts coding, use scaffolding and pacing to maximize this practice time!  And lastly, help develop Grit in your son or daughter by sharing failures!  Building these attributes in your son or daughter will prepare a fertile mind for learning many hard tasks. </a:t>
            </a:r>
          </a:p>
          <a:p>
            <a:pPr algn="l">
              <a:lnSpc>
                <a:spcPct val="150000"/>
              </a:lnSpc>
            </a:pPr>
            <a:endParaRPr lang="en-US" sz="1200" baseline="0" dirty="0">
              <a:solidFill>
                <a:srgbClr val="2D89EF"/>
              </a:solidFill>
              <a:latin typeface="Lato" panose="020F0502020204030203" pitchFamily="34" charset="0"/>
              <a:ea typeface="Lato" panose="020F0502020204030203" pitchFamily="34" charset="0"/>
              <a:cs typeface="Lato" panose="020F0502020204030203" pitchFamily="34" charset="0"/>
            </a:endParaRPr>
          </a:p>
          <a:p>
            <a:pPr algn="l">
              <a:lnSpc>
                <a:spcPct val="150000"/>
              </a:lnSpc>
            </a:pPr>
            <a:r>
              <a:rPr lang="en-US" sz="1200" baseline="0" dirty="0">
                <a:solidFill>
                  <a:srgbClr val="2D89EF"/>
                </a:solidFill>
                <a:latin typeface="Lato" panose="020F0502020204030203" pitchFamily="34" charset="0"/>
                <a:ea typeface="Lato" panose="020F0502020204030203" pitchFamily="34" charset="0"/>
                <a:cs typeface="Lato" panose="020F0502020204030203" pitchFamily="34" charset="0"/>
              </a:rPr>
              <a:t>A man whose name is synonymous with genius, Albert Einstein, once said,</a:t>
            </a:r>
            <a:endParaRPr lang="en-US" sz="1200" dirty="0">
              <a:solidFill>
                <a:srgbClr val="2D89EF"/>
              </a:solidFill>
              <a:latin typeface="Lato" panose="020F0502020204030203" pitchFamily="34" charset="0"/>
              <a:ea typeface="Lato" panose="020F0502020204030203" pitchFamily="34" charset="0"/>
              <a:cs typeface="Lato" panose="020F0502020204030203" pitchFamily="34" charset="0"/>
            </a:endParaRPr>
          </a:p>
          <a:p>
            <a:pPr algn="l">
              <a:lnSpc>
                <a:spcPct val="150000"/>
              </a:lnSpc>
            </a:pPr>
            <a:endParaRPr lang="en-US" sz="1200" dirty="0">
              <a:solidFill>
                <a:srgbClr val="2D89EF"/>
              </a:solidFill>
              <a:latin typeface="Lato" panose="020F0502020204030203" pitchFamily="34" charset="0"/>
              <a:ea typeface="Lato" panose="020F0502020204030203" pitchFamily="34" charset="0"/>
              <a:cs typeface="Lato" panose="020F0502020204030203" pitchFamily="34" charset="0"/>
            </a:endParaRPr>
          </a:p>
          <a:p>
            <a:pPr algn="l">
              <a:lnSpc>
                <a:spcPct val="150000"/>
              </a:lnSpc>
            </a:pPr>
            <a:r>
              <a:rPr lang="en-US" sz="1200" dirty="0">
                <a:solidFill>
                  <a:srgbClr val="2D89EF"/>
                </a:solidFill>
                <a:latin typeface="Lato" panose="020F0502020204030203" pitchFamily="34" charset="0"/>
                <a:ea typeface="Lato" panose="020F0502020204030203" pitchFamily="34" charset="0"/>
                <a:cs typeface="Lato" panose="020F0502020204030203" pitchFamily="34" charset="0"/>
              </a:rPr>
              <a:t>“It’s not that I’m so smart, it’s just that </a:t>
            </a:r>
          </a:p>
          <a:p>
            <a:pPr algn="l">
              <a:lnSpc>
                <a:spcPct val="150000"/>
              </a:lnSpc>
            </a:pPr>
            <a:r>
              <a:rPr lang="en-US" sz="1200" dirty="0">
                <a:solidFill>
                  <a:srgbClr val="2D89EF"/>
                </a:solidFill>
                <a:latin typeface="Lato" panose="020F0502020204030203" pitchFamily="34" charset="0"/>
                <a:ea typeface="Lato" panose="020F0502020204030203" pitchFamily="34" charset="0"/>
                <a:cs typeface="Lato" panose="020F0502020204030203" pitchFamily="34" charset="0"/>
              </a:rPr>
              <a:t>I stay with problems longer.”</a:t>
            </a:r>
          </a:p>
          <a:p>
            <a:pPr algn="l">
              <a:lnSpc>
                <a:spcPct val="150000"/>
              </a:lnSpc>
            </a:pPr>
            <a:endParaRPr lang="en-US" sz="1200" dirty="0">
              <a:solidFill>
                <a:srgbClr val="2D89EF"/>
              </a:solidFill>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26</a:t>
            </a:fld>
            <a:endParaRPr lang="en-US"/>
          </a:p>
        </p:txBody>
      </p:sp>
    </p:spTree>
    <p:extLst>
      <p:ext uri="{BB962C8B-B14F-4D97-AF65-F5344CB8AC3E}">
        <p14:creationId xmlns:p14="http://schemas.microsoft.com/office/powerpoint/2010/main" val="154657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A28DECC-B73D-4819-B8A9-CD30C4645E05}" type="slidenum">
              <a:rPr lang="en-US" smtClean="0"/>
              <a:t>4</a:t>
            </a:fld>
            <a:endParaRPr lang="en-US"/>
          </a:p>
        </p:txBody>
      </p:sp>
    </p:spTree>
    <p:extLst>
      <p:ext uri="{BB962C8B-B14F-4D97-AF65-F5344CB8AC3E}">
        <p14:creationId xmlns:p14="http://schemas.microsoft.com/office/powerpoint/2010/main" val="406436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talk will begin at a high level the process or learning theories, then move into teaching techniques and end with teaching materials and practical applications. </a:t>
            </a:r>
          </a:p>
          <a:p>
            <a:r>
              <a:rPr lang="en-US" baseline="0" dirty="0"/>
              <a:t>While we are working through these ideas I want you to keep in mind - How amazing would it be to inspire the next Mark </a:t>
            </a:r>
            <a:r>
              <a:rPr lang="en-US" baseline="0" dirty="0" err="1"/>
              <a:t>Zukerberg</a:t>
            </a:r>
            <a:r>
              <a:rPr lang="en-US" baseline="0" dirty="0"/>
              <a:t> or Linus </a:t>
            </a:r>
            <a:r>
              <a:rPr lang="en-US" baseline="0" dirty="0" err="1"/>
              <a:t>Torvald</a:t>
            </a:r>
            <a:r>
              <a:rPr lang="en-US" baseline="0" dirty="0"/>
              <a:t>? </a:t>
            </a:r>
          </a:p>
          <a:p>
            <a:r>
              <a:rPr lang="en-US" baseline="0" dirty="0"/>
              <a:t>What is exciting and encouraging is that each of us in this room can do something to slow the widening talent gap in technology while improving the ability to learn in our kids!  </a:t>
            </a:r>
            <a:endParaRPr lang="en-US" dirty="0"/>
          </a:p>
          <a:p>
            <a:endParaRPr lang="en-US" dirty="0"/>
          </a:p>
          <a:p>
            <a:r>
              <a:rPr lang="en-US" sz="2400" dirty="0"/>
              <a:t>CLICK</a:t>
            </a:r>
          </a:p>
          <a:p>
            <a:endParaRPr lang="en-US" baseline="0" dirty="0"/>
          </a:p>
        </p:txBody>
      </p:sp>
      <p:sp>
        <p:nvSpPr>
          <p:cNvPr id="4" name="Slide Number Placeholder 3"/>
          <p:cNvSpPr>
            <a:spLocks noGrp="1"/>
          </p:cNvSpPr>
          <p:nvPr>
            <p:ph type="sldNum" sz="quarter" idx="10"/>
          </p:nvPr>
        </p:nvSpPr>
        <p:spPr/>
        <p:txBody>
          <a:bodyPr/>
          <a:lstStyle/>
          <a:p>
            <a:fld id="{9A28DECC-B73D-4819-B8A9-CD30C4645E05}" type="slidenum">
              <a:rPr lang="en-US" smtClean="0"/>
              <a:t>5</a:t>
            </a:fld>
            <a:endParaRPr lang="en-US"/>
          </a:p>
        </p:txBody>
      </p:sp>
    </p:spTree>
    <p:extLst>
      <p:ext uri="{BB962C8B-B14F-4D97-AF65-F5344CB8AC3E}">
        <p14:creationId xmlns:p14="http://schemas.microsoft.com/office/powerpoint/2010/main" val="195632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a:t>
            </a:r>
            <a:r>
              <a:rPr lang="en-US" baseline="0" dirty="0"/>
              <a:t> teaching is how we do it.  The steps to follow that will prime a student’s mind and belief that he or she can learn and develop mastery of hard concepts!</a:t>
            </a:r>
            <a:endParaRPr lang="en-US" dirty="0"/>
          </a:p>
          <a:p>
            <a:r>
              <a:rPr lang="en-US" dirty="0"/>
              <a:t>Today</a:t>
            </a:r>
            <a:r>
              <a:rPr lang="en-US" baseline="0" dirty="0"/>
              <a:t> we will explore 3 critical learning concepts that have the potential to shift many paradigms in your views of intelligence.   These are not new concepts.  However, they are “old-school” concepts that are being reinforced by research.</a:t>
            </a:r>
          </a:p>
          <a:p>
            <a:endParaRPr lang="en-US" dirty="0"/>
          </a:p>
          <a:p>
            <a:r>
              <a:rPr lang="en-US" dirty="0"/>
              <a:t>&lt;Click&gt;</a:t>
            </a:r>
          </a:p>
        </p:txBody>
      </p:sp>
      <p:sp>
        <p:nvSpPr>
          <p:cNvPr id="4" name="Slide Number Placeholder 3"/>
          <p:cNvSpPr>
            <a:spLocks noGrp="1"/>
          </p:cNvSpPr>
          <p:nvPr>
            <p:ph type="sldNum" sz="quarter" idx="10"/>
          </p:nvPr>
        </p:nvSpPr>
        <p:spPr/>
        <p:txBody>
          <a:bodyPr/>
          <a:lstStyle/>
          <a:p>
            <a:fld id="{9A28DECC-B73D-4819-B8A9-CD30C4645E05}" type="slidenum">
              <a:rPr lang="en-US" smtClean="0"/>
              <a:t>6</a:t>
            </a:fld>
            <a:endParaRPr lang="en-US"/>
          </a:p>
        </p:txBody>
      </p:sp>
    </p:spTree>
    <p:extLst>
      <p:ext uri="{BB962C8B-B14F-4D97-AF65-F5344CB8AC3E}">
        <p14:creationId xmlns:p14="http://schemas.microsoft.com/office/powerpoint/2010/main" val="314829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is the growth mindset.  Carol </a:t>
            </a:r>
            <a:r>
              <a:rPr lang="en-US" baseline="0" dirty="0" err="1"/>
              <a:t>Dweck</a:t>
            </a:r>
            <a:r>
              <a:rPr lang="en-US" baseline="0" dirty="0"/>
              <a:t>, of </a:t>
            </a:r>
            <a:r>
              <a:rPr lang="en-US" baseline="0" dirty="0" err="1"/>
              <a:t>Standford</a:t>
            </a:r>
            <a:r>
              <a:rPr lang="en-US" baseline="0" dirty="0"/>
              <a:t> University has pioneered this research.  Typically, people fall into one of two categories.  </a:t>
            </a:r>
          </a:p>
          <a:p>
            <a:r>
              <a:rPr lang="en-US" dirty="0"/>
              <a:t>You</a:t>
            </a:r>
            <a:r>
              <a:rPr lang="en-US" baseline="0" dirty="0"/>
              <a:t> either believe your intelligence or abilities are FIXED – you’re either born a genius, average or below average and that’s That!</a:t>
            </a:r>
          </a:p>
          <a:p>
            <a:r>
              <a:rPr lang="en-US" baseline="0" dirty="0"/>
              <a:t>Or you believe your intelligence or abilities are a starting point, that your efforts can Grow your intelligence.</a:t>
            </a:r>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7</a:t>
            </a:fld>
            <a:endParaRPr lang="en-US"/>
          </a:p>
        </p:txBody>
      </p:sp>
    </p:spTree>
    <p:extLst>
      <p:ext uri="{BB962C8B-B14F-4D97-AF65-F5344CB8AC3E}">
        <p14:creationId xmlns:p14="http://schemas.microsoft.com/office/powerpoint/2010/main" val="399197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Skills, Challenges, Effort, Feedback and Setbacks are all areas that occur during the learning process.  Regardless of age by the way!</a:t>
            </a:r>
          </a:p>
          <a:p>
            <a:r>
              <a:rPr lang="en-US" sz="1100" baseline="0" dirty="0"/>
              <a:t>I’d like to compare and contrast how the two mindsets view these areas.  As we work through these, keep in mind that most often our mindset manifests itself subconsciously.  Very rarely will it be an explicit response, however, actions and words reveal our Mindset.</a:t>
            </a:r>
          </a:p>
          <a:p>
            <a:endParaRPr lang="en-US" sz="1100" baseline="0" dirty="0"/>
          </a:p>
          <a:p>
            <a:r>
              <a:rPr lang="en-US" sz="1100" baseline="0" dirty="0"/>
              <a:t>Skills</a:t>
            </a:r>
          </a:p>
          <a:p>
            <a:r>
              <a:rPr lang="en-US" sz="1100" baseline="0" dirty="0"/>
              <a:t>&lt;CLICK&gt;In the Fixed mindset –  You’re the lucky or unlucky one.  You’ve hit the lottery</a:t>
            </a:r>
          </a:p>
          <a:p>
            <a:r>
              <a:rPr lang="en-US" sz="1100" baseline="0" dirty="0"/>
              <a:t>&lt;CLICK&gt;In the Growth mindset – Despite where you start you can improve from hard work!</a:t>
            </a:r>
          </a:p>
          <a:p>
            <a:endParaRPr lang="en-US" sz="1100" baseline="0" dirty="0"/>
          </a:p>
          <a:p>
            <a:r>
              <a:rPr lang="en-US" sz="1100" baseline="0" dirty="0"/>
              <a:t>&lt;CLICK&gt;In the fixed mindset - Challenges could expose your weaknesses because If I have to try hard I’m really not that intelligent or good</a:t>
            </a:r>
          </a:p>
          <a:p>
            <a:r>
              <a:rPr lang="en-US" sz="1100" baseline="0" dirty="0"/>
              <a:t>&lt;CLICK&gt;In the Growth mindset – Challenges, especially really tough ones, make my mind and abilities grow!</a:t>
            </a:r>
          </a:p>
          <a:p>
            <a:endParaRPr lang="en-US" sz="1100" baseline="0" dirty="0"/>
          </a:p>
          <a:p>
            <a:r>
              <a:rPr lang="en-US" sz="1100" baseline="0" dirty="0"/>
              <a:t>&lt;CLICK&gt;Effort, In the Fixed Mindset is what you do when your talent can’t magically get the job done</a:t>
            </a:r>
          </a:p>
          <a:p>
            <a:r>
              <a:rPr lang="en-US" sz="1100" baseline="0" dirty="0"/>
              <a:t>&lt;CLICK&gt;In the Growth Mindset effort is essential because the hard work improves abilities.</a:t>
            </a:r>
          </a:p>
          <a:p>
            <a:endParaRPr lang="en-US" sz="1100" baseline="0" dirty="0"/>
          </a:p>
          <a:p>
            <a:r>
              <a:rPr lang="en-US" sz="1100" baseline="0" dirty="0"/>
              <a:t>&lt;CLICK&gt;Feedback – Fixed Mindset – if someone points out that I need to improve they are essentially criticizing my intelligence</a:t>
            </a:r>
          </a:p>
          <a:p>
            <a:r>
              <a:rPr lang="en-US" sz="1100" baseline="0" dirty="0"/>
              <a:t>&lt;CLICK&gt;Feedback – Fixed Mindset – if someone points out that I need to improve I use that as feedback to learn and grow</a:t>
            </a:r>
          </a:p>
          <a:p>
            <a:endParaRPr lang="en-US" sz="1000" baseline="0" dirty="0"/>
          </a:p>
          <a:p>
            <a:r>
              <a:rPr lang="en-US" sz="1100" baseline="0" dirty="0"/>
              <a:t>&lt;CLICK&gt;Set Backs or Failures – Someone else was wrong.  Wait….Am I really as smart as I thought I was?</a:t>
            </a:r>
          </a:p>
          <a:p>
            <a:r>
              <a:rPr lang="en-US" sz="1100" baseline="0" dirty="0"/>
              <a:t>&lt;CLICK&gt;Set Backs or Failures – Am I trying hard enough?  Should I seek out advice?  What can I do better?</a:t>
            </a:r>
          </a:p>
          <a:p>
            <a:endParaRPr lang="en-US" sz="1100" baseline="0" dirty="0"/>
          </a:p>
          <a:p>
            <a:r>
              <a:rPr lang="en-US" sz="1100" baseline="0" dirty="0"/>
              <a:t>Don’t these sound like issues a coder faces every day?  I know I do – I fail every day!  Sometimes I get mad at feedback but I force myself into the growth mindset and shift into what I know will accelerate my learning!  &lt;Click&gt;</a:t>
            </a:r>
          </a:p>
        </p:txBody>
      </p:sp>
      <p:sp>
        <p:nvSpPr>
          <p:cNvPr id="4" name="Slide Number Placeholder 3"/>
          <p:cNvSpPr>
            <a:spLocks noGrp="1"/>
          </p:cNvSpPr>
          <p:nvPr>
            <p:ph type="sldNum" sz="quarter" idx="10"/>
          </p:nvPr>
        </p:nvSpPr>
        <p:spPr/>
        <p:txBody>
          <a:bodyPr/>
          <a:lstStyle/>
          <a:p>
            <a:fld id="{9A28DECC-B73D-4819-B8A9-CD30C4645E05}" type="slidenum">
              <a:rPr lang="en-US" smtClean="0"/>
              <a:t>8</a:t>
            </a:fld>
            <a:endParaRPr lang="en-US"/>
          </a:p>
        </p:txBody>
      </p:sp>
    </p:spTree>
    <p:extLst>
      <p:ext uri="{BB962C8B-B14F-4D97-AF65-F5344CB8AC3E}">
        <p14:creationId xmlns:p14="http://schemas.microsoft.com/office/powerpoint/2010/main" val="33209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believe you can Grow</a:t>
            </a:r>
            <a:r>
              <a:rPr lang="en-US" baseline="0" dirty="0"/>
              <a:t> your intelligence and abilities, you can leverage the power of Practice Theory.</a:t>
            </a:r>
          </a:p>
          <a:p>
            <a:endParaRPr lang="en-US" baseline="0" dirty="0"/>
          </a:p>
          <a:p>
            <a:r>
              <a:rPr lang="en-US" baseline="0" dirty="0"/>
              <a:t>&lt;Click&gt;</a:t>
            </a:r>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9</a:t>
            </a:fld>
            <a:endParaRPr lang="en-US"/>
          </a:p>
        </p:txBody>
      </p:sp>
    </p:spTree>
    <p:extLst>
      <p:ext uri="{BB962C8B-B14F-4D97-AF65-F5344CB8AC3E}">
        <p14:creationId xmlns:p14="http://schemas.microsoft.com/office/powerpoint/2010/main" val="190562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read Malcom Gladwell’s book Outliers</a:t>
            </a:r>
            <a:r>
              <a:rPr lang="en-US" baseline="0" dirty="0"/>
              <a:t> where he describes the 10,000 hour rule.  The idea that all it takes is 10,000 hours to become an expert.</a:t>
            </a:r>
          </a:p>
          <a:p>
            <a:r>
              <a:rPr lang="en-US" baseline="0" dirty="0"/>
              <a:t>This was grounded in K. Anders Ericsson’s work on practicing.  It does take roughly 10,000 hours, but not the mindless punch the clock do my time practice.  There will be some improvement but a student will quickly plateau.  What is needed is Deliberate Practice and Purposeful Practice.  These two approaches include a plan for improvement that targets weaknesses while utilizing the insights of a coach to direct our learning path.  The practice theory takes the belief in the Growth Mindset and provides a concrete way to practice that leads to mastery.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A28DECC-B73D-4819-B8A9-CD30C4645E05}" type="slidenum">
              <a:rPr lang="en-US" smtClean="0"/>
              <a:t>10</a:t>
            </a:fld>
            <a:endParaRPr lang="en-US"/>
          </a:p>
        </p:txBody>
      </p:sp>
    </p:spTree>
    <p:extLst>
      <p:ext uri="{BB962C8B-B14F-4D97-AF65-F5344CB8AC3E}">
        <p14:creationId xmlns:p14="http://schemas.microsoft.com/office/powerpoint/2010/main" val="329205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4AD048-247C-47D7-BA63-EC6E72EBD096}"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81057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AD048-247C-47D7-BA63-EC6E72EBD096}"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223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AD048-247C-47D7-BA63-EC6E72EBD096}"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685300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AD048-247C-47D7-BA63-EC6E72EBD096}"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63103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AD048-247C-47D7-BA63-EC6E72EBD096}"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327508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4AD048-247C-47D7-BA63-EC6E72EBD096}"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54035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4AD048-247C-47D7-BA63-EC6E72EBD096}"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11610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4AD048-247C-47D7-BA63-EC6E72EBD096}"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3907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AD048-247C-47D7-BA63-EC6E72EBD096}"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38812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AD048-247C-47D7-BA63-EC6E72EBD096}"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16668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AD048-247C-47D7-BA63-EC6E72EBD096}"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01171-017A-4965-B84C-5D703BD2F377}" type="slidenum">
              <a:rPr lang="en-US" smtClean="0"/>
              <a:t>‹#›</a:t>
            </a:fld>
            <a:endParaRPr lang="en-US"/>
          </a:p>
        </p:txBody>
      </p:sp>
    </p:spTree>
    <p:extLst>
      <p:ext uri="{BB962C8B-B14F-4D97-AF65-F5344CB8AC3E}">
        <p14:creationId xmlns:p14="http://schemas.microsoft.com/office/powerpoint/2010/main" val="404191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4AD048-247C-47D7-BA63-EC6E72EBD096}" type="datetimeFigureOut">
              <a:rPr lang="en-US" smtClean="0"/>
              <a:t>8/21/2017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601171-017A-4965-B84C-5D703BD2F377}" type="slidenum">
              <a:rPr lang="en-US" smtClean="0"/>
              <a:t>‹#›</a:t>
            </a:fld>
            <a:endParaRPr lang="en-US"/>
          </a:p>
        </p:txBody>
      </p:sp>
    </p:spTree>
    <p:extLst>
      <p:ext uri="{BB962C8B-B14F-4D97-AF65-F5344CB8AC3E}">
        <p14:creationId xmlns:p14="http://schemas.microsoft.com/office/powerpoint/2010/main" val="296779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4.png"/><Relationship Id="rId18" Type="http://schemas.openxmlformats.org/officeDocument/2006/relationships/image" Target="../media/image21.png"/><Relationship Id="rId3" Type="http://schemas.openxmlformats.org/officeDocument/2006/relationships/image" Target="../media/image35.png"/><Relationship Id="rId7" Type="http://schemas.openxmlformats.org/officeDocument/2006/relationships/image" Target="../media/image39.jpeg"/><Relationship Id="rId12" Type="http://schemas.microsoft.com/office/2007/relationships/hdphoto" Target="../media/hdphoto2.wdp"/><Relationship Id="rId17" Type="http://schemas.openxmlformats.org/officeDocument/2006/relationships/image" Target="../media/image48.jpeg"/><Relationship Id="rId2" Type="http://schemas.openxmlformats.org/officeDocument/2006/relationships/notesSlide" Target="../notesSlides/notesSlide19.xml"/><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6.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1"/>
            <a:ext cx="7772400" cy="1102519"/>
          </a:xfrm>
          <a:ln>
            <a:noFill/>
          </a:ln>
        </p:spPr>
        <p:txBody>
          <a:bodyPr>
            <a:normAutofit fontScale="90000"/>
          </a:body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381000" y="988338"/>
            <a:ext cx="872355" cy="2785378"/>
          </a:xfrm>
          <a:prstGeom prst="rect">
            <a:avLst/>
          </a:prstGeom>
          <a:noFill/>
        </p:spPr>
        <p:txBody>
          <a:bodyPr wrap="none" rtlCol="0">
            <a:spAutoFit/>
          </a:bodyPr>
          <a:lstStyle/>
          <a:p>
            <a:r>
              <a:rPr lang="en-US" sz="17500" dirty="0">
                <a:solidFill>
                  <a:srgbClr val="2D89EF"/>
                </a:solidFill>
              </a:rPr>
              <a:t>[</a:t>
            </a:r>
          </a:p>
        </p:txBody>
      </p:sp>
      <p:sp>
        <p:nvSpPr>
          <p:cNvPr id="10" name="TextBox 9"/>
          <p:cNvSpPr txBox="1"/>
          <p:nvPr/>
        </p:nvSpPr>
        <p:spPr>
          <a:xfrm>
            <a:off x="8001000" y="988338"/>
            <a:ext cx="872355" cy="2785378"/>
          </a:xfrm>
          <a:prstGeom prst="rect">
            <a:avLst/>
          </a:prstGeom>
          <a:noFill/>
        </p:spPr>
        <p:txBody>
          <a:bodyPr wrap="none" rtlCol="0">
            <a:spAutoFit/>
          </a:bodyPr>
          <a:lstStyle/>
          <a:p>
            <a:r>
              <a:rPr lang="en-US" sz="17500" dirty="0">
                <a:solidFill>
                  <a:srgbClr val="2D89EF"/>
                </a:solidFill>
              </a:rPr>
              <a:t>]</a:t>
            </a:r>
          </a:p>
        </p:txBody>
      </p:sp>
      <p:cxnSp>
        <p:nvCxnSpPr>
          <p:cNvPr id="5" name="Straight Connector 4"/>
          <p:cNvCxnSpPr/>
          <p:nvPr/>
        </p:nvCxnSpPr>
        <p:spPr>
          <a:xfrm flipV="1">
            <a:off x="1600200" y="2647950"/>
            <a:ext cx="5943600" cy="28575"/>
          </a:xfrm>
          <a:prstGeom prst="line">
            <a:avLst/>
          </a:prstGeom>
          <a:ln w="28575">
            <a:solidFill>
              <a:srgbClr val="69FF0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91201" y="4400551"/>
            <a:ext cx="2884123" cy="646331"/>
          </a:xfrm>
          <a:prstGeom prst="rect">
            <a:avLst/>
          </a:prstGeom>
          <a:noFill/>
        </p:spPr>
        <p:txBody>
          <a:bodyPr wrap="none" rtlCol="0">
            <a:spAutoFit/>
          </a:bodyPr>
          <a:lstStyle/>
          <a:p>
            <a:r>
              <a:rPr lang="en-US" sz="3600" b="1" dirty="0" err="1">
                <a:solidFill>
                  <a:srgbClr val="69FF0D"/>
                </a:solidFill>
                <a:latin typeface="Lato" panose="020F0502020204030203" pitchFamily="34" charset="0"/>
                <a:ea typeface="Lato" panose="020F0502020204030203" pitchFamily="34" charset="0"/>
                <a:cs typeface="Lato" panose="020F0502020204030203" pitchFamily="34" charset="0"/>
              </a:rPr>
              <a:t>J</a:t>
            </a:r>
            <a:r>
              <a:rPr lang="en-US" sz="2800" dirty="0" err="1">
                <a:latin typeface="Lato" panose="020F0502020204030203" pitchFamily="34" charset="0"/>
                <a:ea typeface="Lato" panose="020F0502020204030203" pitchFamily="34" charset="0"/>
                <a:cs typeface="Lato" panose="020F0502020204030203" pitchFamily="34" charset="0"/>
              </a:rPr>
              <a:t>ames</a:t>
            </a:r>
            <a:r>
              <a:rPr lang="en-US" sz="3600" b="1" dirty="0" err="1">
                <a:solidFill>
                  <a:srgbClr val="69FF0D"/>
                </a:solidFill>
                <a:latin typeface="Lato" panose="020F0502020204030203" pitchFamily="34" charset="0"/>
                <a:ea typeface="Lato" panose="020F0502020204030203" pitchFamily="34" charset="0"/>
                <a:cs typeface="Lato" panose="020F0502020204030203" pitchFamily="34" charset="0"/>
              </a:rPr>
              <a:t>H</a:t>
            </a:r>
            <a:r>
              <a:rPr lang="en-US" sz="2800" dirty="0" err="1">
                <a:latin typeface="Lato" panose="020F0502020204030203" pitchFamily="34" charset="0"/>
                <a:ea typeface="Lato" panose="020F0502020204030203" pitchFamily="34" charset="0"/>
                <a:cs typeface="Lato" panose="020F0502020204030203" pitchFamily="34" charset="0"/>
              </a:rPr>
              <a:t>andshoe</a:t>
            </a:r>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6203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pic>
        <p:nvPicPr>
          <p:cNvPr id="1028" name="Picture 4" descr="Image result for k anders erics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6" y="2574762"/>
            <a:ext cx="1929195" cy="2214197"/>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
        <p:nvSpPr>
          <p:cNvPr id="11" name="AutoShape 8" descr="Image result for angela duckworth"/>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Image result for angela duckworth"/>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linda kaplan thaler"/>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Image result for linda kaplan thaler"/>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Image result for linda kaplan thaler"/>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0" descr="Image result for linda kaplan thaler"/>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2" descr="http://www.adweek.com/agencyspy/wp-content/uploads/sites/7/2016/02/Linda-Kaplan-Thaler.jpg"/>
          <p:cNvSpPr>
            <a:spLocks noChangeAspect="1" noChangeArrowheads="1"/>
          </p:cNvSpPr>
          <p:nvPr/>
        </p:nvSpPr>
        <p:spPr bwMode="auto">
          <a:xfrm>
            <a:off x="1069975" y="5774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4" descr="http://www.adweek.com/agencyspy/wp-content/uploads/sites/7/2016/02/Linda-Kaplan-Thaler.jpg"/>
          <p:cNvSpPr>
            <a:spLocks noChangeAspect="1" noChangeArrowheads="1"/>
          </p:cNvSpPr>
          <p:nvPr/>
        </p:nvSpPr>
        <p:spPr bwMode="auto">
          <a:xfrm>
            <a:off x="1222375" y="6917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6" descr="http://www.adweek.com/agencyspy/wp-content/uploads/sites/7/2016/02/Linda-Kaplan-Thaler.jpg"/>
          <p:cNvSpPr>
            <a:spLocks noChangeAspect="1" noChangeArrowheads="1"/>
          </p:cNvSpPr>
          <p:nvPr/>
        </p:nvSpPr>
        <p:spPr bwMode="auto">
          <a:xfrm>
            <a:off x="1374775" y="8060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rot="17303088">
            <a:off x="7288425" y="1660081"/>
            <a:ext cx="1476294" cy="2209800"/>
            <a:chOff x="2382447" y="6165934"/>
            <a:chExt cx="1968392" cy="2209800"/>
          </a:xfrm>
        </p:grpSpPr>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447" y="6165934"/>
              <a:ext cx="1968392"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739081">
              <a:off x="2477805" y="7457415"/>
              <a:ext cx="1344812" cy="584775"/>
            </a:xfrm>
            <a:prstGeom prst="rect">
              <a:avLst/>
            </a:prstGeom>
            <a:noFill/>
          </p:spPr>
          <p:txBody>
            <a:bodyPr wrap="none" rtlCol="0">
              <a:spAutoFit/>
            </a:bodyPr>
            <a:lstStyle/>
            <a:p>
              <a:pPr algn="ctr"/>
              <a:r>
                <a:rPr lang="en-US" sz="1600" dirty="0">
                  <a:latin typeface="Segoe Print" panose="02000600000000000000" pitchFamily="2" charset="0"/>
                  <a:ea typeface="Lato" panose="020F0502020204030203" pitchFamily="34" charset="0"/>
                  <a:cs typeface="Lato" panose="020F0502020204030203" pitchFamily="34" charset="0"/>
                </a:rPr>
                <a:t>10,000</a:t>
              </a:r>
            </a:p>
            <a:p>
              <a:pPr algn="ctr"/>
              <a:r>
                <a:rPr lang="en-US" sz="1600" dirty="0">
                  <a:latin typeface="Segoe Print" panose="02000600000000000000" pitchFamily="2" charset="0"/>
                  <a:ea typeface="Lato" panose="020F0502020204030203" pitchFamily="34" charset="0"/>
                  <a:cs typeface="Lato" panose="020F0502020204030203" pitchFamily="34" charset="0"/>
                </a:rPr>
                <a:t>hours</a:t>
              </a:r>
            </a:p>
          </p:txBody>
        </p:sp>
      </p:grpSp>
      <p:sp>
        <p:nvSpPr>
          <p:cNvPr id="8" name="TextBox 7"/>
          <p:cNvSpPr txBox="1"/>
          <p:nvPr/>
        </p:nvSpPr>
        <p:spPr>
          <a:xfrm>
            <a:off x="1971709" y="806054"/>
            <a:ext cx="6054863" cy="1862048"/>
          </a:xfrm>
          <a:prstGeom prst="rect">
            <a:avLst/>
          </a:prstGeom>
          <a:noFill/>
        </p:spPr>
        <p:txBody>
          <a:bodyPr wrap="none" rtlCol="0">
            <a:spAutoFit/>
          </a:bodyPr>
          <a:lstStyle/>
          <a:p>
            <a:r>
              <a:rPr lang="en-US" sz="11500" b="1" dirty="0">
                <a:ln w="38100">
                  <a:noFill/>
                  <a:prstDash val="solid"/>
                  <a:miter lim="800000"/>
                </a:ln>
                <a:effectLst>
                  <a:outerShdw blurRad="25500" dist="23000" dir="7020000" algn="tl">
                    <a:srgbClr val="000000">
                      <a:alpha val="50000"/>
                    </a:srgbClr>
                  </a:outerShdw>
                </a:effectLst>
                <a:latin typeface="Eras Bold ITC" panose="020B0907030504020204" pitchFamily="34" charset="0"/>
              </a:rPr>
              <a:t>EXPERT</a:t>
            </a:r>
          </a:p>
        </p:txBody>
      </p:sp>
      <p:sp>
        <p:nvSpPr>
          <p:cNvPr id="20" name="TextBox 19"/>
          <p:cNvSpPr txBox="1"/>
          <p:nvPr/>
        </p:nvSpPr>
        <p:spPr>
          <a:xfrm>
            <a:off x="2667296" y="2909185"/>
            <a:ext cx="2133918" cy="584775"/>
          </a:xfrm>
          <a:prstGeom prst="rect">
            <a:avLst/>
          </a:prstGeom>
          <a:noFill/>
          <a:ln>
            <a:noFill/>
          </a:ln>
        </p:spPr>
        <p:txBody>
          <a:bodyPr wrap="none" rtlCol="0">
            <a:spAutoFit/>
          </a:bodyPr>
          <a:lstStyle/>
          <a:p>
            <a:r>
              <a:rPr lang="en-US"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PRACTICE</a:t>
            </a:r>
          </a:p>
        </p:txBody>
      </p:sp>
      <p:sp>
        <p:nvSpPr>
          <p:cNvPr id="23" name="TextBox 22"/>
          <p:cNvSpPr txBox="1"/>
          <p:nvPr/>
        </p:nvSpPr>
        <p:spPr>
          <a:xfrm>
            <a:off x="5410200" y="3892100"/>
            <a:ext cx="4038600" cy="1077218"/>
          </a:xfrm>
          <a:prstGeom prst="rect">
            <a:avLst/>
          </a:prstGeom>
          <a:noFill/>
          <a:ln w="38100">
            <a:noFill/>
          </a:ln>
        </p:spPr>
        <p:txBody>
          <a:bodyPr wrap="square" rtlCol="0">
            <a:spAutoFit/>
          </a:bodyPr>
          <a:lstStyle/>
          <a:p>
            <a:pPr algn="ctr"/>
            <a:r>
              <a:rPr lang="en-US" sz="3200" b="1"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DELIBERATE PRACTICE</a:t>
            </a:r>
          </a:p>
        </p:txBody>
      </p:sp>
      <p:pic>
        <p:nvPicPr>
          <p:cNvPr id="103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414" y="3210853"/>
            <a:ext cx="1871200" cy="140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 presetClass="entr" presetSubtype="0" fill="hold" nodeType="withEffect">
                                  <p:stCondLst>
                                    <p:cond delay="1000"/>
                                  </p:stCondLst>
                                  <p:childTnLst>
                                    <p:set>
                                      <p:cBhvr>
                                        <p:cTn id="17"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36630" y="2001662"/>
            <a:ext cx="1730666" cy="1200329"/>
          </a:xfrm>
          <a:prstGeom prst="rect">
            <a:avLst/>
          </a:prstGeom>
          <a:noFill/>
          <a:ln w="19050">
            <a:solidFill>
              <a:srgbClr val="69FF0D"/>
            </a:solidFill>
          </a:ln>
        </p:spPr>
        <p:txBody>
          <a:bodyPr wrap="none" rtlCol="0">
            <a:spAutoFit/>
          </a:bodyPr>
          <a:lstStyle/>
          <a:p>
            <a:pPr algn="ctr"/>
            <a:r>
              <a:rPr lang="en-US" sz="3600" dirty="0">
                <a:solidFill>
                  <a:srgbClr val="2D89EF"/>
                </a:solidFill>
              </a:rPr>
              <a:t>Growth</a:t>
            </a:r>
          </a:p>
          <a:p>
            <a:pPr algn="ctr"/>
            <a:r>
              <a:rPr lang="en-US" sz="3600" dirty="0">
                <a:solidFill>
                  <a:srgbClr val="2D89EF"/>
                </a:solidFill>
              </a:rPr>
              <a:t>Mindset</a:t>
            </a:r>
          </a:p>
        </p:txBody>
      </p:sp>
      <p:sp>
        <p:nvSpPr>
          <p:cNvPr id="11" name="TextBox 10"/>
          <p:cNvSpPr txBox="1"/>
          <p:nvPr/>
        </p:nvSpPr>
        <p:spPr>
          <a:xfrm>
            <a:off x="3734207" y="2001662"/>
            <a:ext cx="1675587" cy="1200329"/>
          </a:xfrm>
          <a:prstGeom prst="rect">
            <a:avLst/>
          </a:prstGeom>
          <a:noFill/>
          <a:ln w="19050">
            <a:solidFill>
              <a:srgbClr val="69FF0D"/>
            </a:solidFill>
          </a:ln>
        </p:spPr>
        <p:txBody>
          <a:bodyPr wrap="none" rtlCol="0">
            <a:spAutoFit/>
          </a:bodyPr>
          <a:lstStyle/>
          <a:p>
            <a:pPr algn="ctr"/>
            <a:r>
              <a:rPr lang="en-US" sz="3600" dirty="0">
                <a:solidFill>
                  <a:srgbClr val="2D89EF"/>
                </a:solidFill>
              </a:rPr>
              <a:t>Practice</a:t>
            </a:r>
          </a:p>
          <a:p>
            <a:pPr algn="ctr"/>
            <a:r>
              <a:rPr lang="en-US" sz="3600" dirty="0">
                <a:solidFill>
                  <a:srgbClr val="2D89EF"/>
                </a:solidFill>
              </a:rPr>
              <a:t>Theory</a:t>
            </a:r>
          </a:p>
        </p:txBody>
      </p:sp>
      <p:sp>
        <p:nvSpPr>
          <p:cNvPr id="6" name="Right Arrow 5"/>
          <p:cNvSpPr/>
          <p:nvPr/>
        </p:nvSpPr>
        <p:spPr>
          <a:xfrm>
            <a:off x="3026115" y="2497691"/>
            <a:ext cx="304800" cy="208271"/>
          </a:xfrm>
          <a:prstGeom prst="rightArrow">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91200" y="2497691"/>
            <a:ext cx="304800" cy="208271"/>
          </a:xfrm>
          <a:prstGeom prst="rightArrow">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8541" y="3377262"/>
            <a:ext cx="1346844"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Carol </a:t>
            </a:r>
            <a:r>
              <a:rPr lang="en-US" sz="1600" dirty="0" err="1">
                <a:latin typeface="Lato" panose="020F0502020204030203" pitchFamily="34" charset="0"/>
                <a:ea typeface="Lato" panose="020F0502020204030203" pitchFamily="34" charset="0"/>
                <a:cs typeface="Lato" panose="020F0502020204030203" pitchFamily="34" charset="0"/>
              </a:rPr>
              <a:t>Dweck</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21" name="TextBox 20"/>
          <p:cNvSpPr txBox="1"/>
          <p:nvPr/>
        </p:nvSpPr>
        <p:spPr>
          <a:xfrm>
            <a:off x="6438898" y="3377262"/>
            <a:ext cx="1871025"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Angela Duckworth</a:t>
            </a:r>
          </a:p>
        </p:txBody>
      </p:sp>
      <p:sp>
        <p:nvSpPr>
          <p:cNvPr id="22" name="TextBox 21"/>
          <p:cNvSpPr txBox="1"/>
          <p:nvPr/>
        </p:nvSpPr>
        <p:spPr>
          <a:xfrm>
            <a:off x="3639693" y="3377262"/>
            <a:ext cx="1864613"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K. Anders Ericsson</a:t>
            </a:r>
          </a:p>
        </p:txBody>
      </p:sp>
      <p:sp>
        <p:nvSpPr>
          <p:cNvPr id="23" name="TextBox 22"/>
          <p:cNvSpPr txBox="1"/>
          <p:nvPr/>
        </p:nvSpPr>
        <p:spPr>
          <a:xfrm>
            <a:off x="6926210" y="2278661"/>
            <a:ext cx="896399" cy="646331"/>
          </a:xfrm>
          <a:prstGeom prst="rect">
            <a:avLst/>
          </a:prstGeom>
          <a:noFill/>
          <a:ln w="19050">
            <a:noFill/>
          </a:ln>
        </p:spPr>
        <p:txBody>
          <a:bodyPr wrap="none" rtlCol="0">
            <a:spAutoFit/>
          </a:bodyPr>
          <a:lstStyle/>
          <a:p>
            <a:pPr algn="ctr"/>
            <a:r>
              <a:rPr lang="en-US" sz="3600" dirty="0">
                <a:solidFill>
                  <a:srgbClr val="2D89EF"/>
                </a:solidFill>
              </a:rPr>
              <a:t>Grit</a:t>
            </a:r>
          </a:p>
        </p:txBody>
      </p:sp>
      <p:sp>
        <p:nvSpPr>
          <p:cNvPr id="24" name="Rectangle 23"/>
          <p:cNvSpPr/>
          <p:nvPr/>
        </p:nvSpPr>
        <p:spPr>
          <a:xfrm>
            <a:off x="6536618" y="2008822"/>
            <a:ext cx="1675587" cy="1186009"/>
          </a:xfrm>
          <a:prstGeom prst="rect">
            <a:avLst/>
          </a:prstGeom>
          <a:noFill/>
          <a:ln w="19050">
            <a:solidFill>
              <a:srgbClr val="69F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endParaRPr>
          </a:p>
        </p:txBody>
      </p:sp>
    </p:spTree>
    <p:extLst>
      <p:ext uri="{BB962C8B-B14F-4D97-AF65-F5344CB8AC3E}">
        <p14:creationId xmlns:p14="http://schemas.microsoft.com/office/powerpoint/2010/main" val="234904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11" name="AutoShape 8" descr="Image result for angela duckworth"/>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Image result for angela duckworth"/>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angela duckwo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655" y="431691"/>
            <a:ext cx="1862034" cy="2064528"/>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
        <p:nvSpPr>
          <p:cNvPr id="13" name="AutoShape 14" descr="Image result for linda kaplan thaler"/>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Image result for linda kaplan thaler"/>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Image result for linda kaplan thaler"/>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0" descr="Image result for linda kaplan thaler"/>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2" descr="http://www.adweek.com/agencyspy/wp-content/uploads/sites/7/2016/02/Linda-Kaplan-Thaler.jpg"/>
          <p:cNvSpPr>
            <a:spLocks noChangeAspect="1" noChangeArrowheads="1"/>
          </p:cNvSpPr>
          <p:nvPr/>
        </p:nvSpPr>
        <p:spPr bwMode="auto">
          <a:xfrm>
            <a:off x="1069975" y="5774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4" descr="http://www.adweek.com/agencyspy/wp-content/uploads/sites/7/2016/02/Linda-Kaplan-Thaler.jpg"/>
          <p:cNvSpPr>
            <a:spLocks noChangeAspect="1" noChangeArrowheads="1"/>
          </p:cNvSpPr>
          <p:nvPr/>
        </p:nvSpPr>
        <p:spPr bwMode="auto">
          <a:xfrm>
            <a:off x="1222375" y="6917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6" descr="http://www.adweek.com/agencyspy/wp-content/uploads/sites/7/2016/02/Linda-Kaplan-Thaler.jpg"/>
          <p:cNvSpPr>
            <a:spLocks noChangeAspect="1" noChangeArrowheads="1"/>
          </p:cNvSpPr>
          <p:nvPr/>
        </p:nvSpPr>
        <p:spPr bwMode="auto">
          <a:xfrm>
            <a:off x="1374775" y="8060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78645" y="1141433"/>
            <a:ext cx="5990743" cy="1631216"/>
          </a:xfrm>
          <a:prstGeom prst="rect">
            <a:avLst/>
          </a:prstGeom>
          <a:noFill/>
          <a:ln w="28575">
            <a:noFill/>
          </a:ln>
        </p:spPr>
        <p:txBody>
          <a:bodyPr wrap="none" rtlCol="0">
            <a:spAutoFit/>
          </a:bodyPr>
          <a:lstStyle/>
          <a:p>
            <a:r>
              <a:rPr lang="en-US" sz="10000" b="1" dirty="0">
                <a:blipFill dpi="0" rotWithShape="1">
                  <a:blip r:embed="rId4">
                    <a:extLst>
                      <a:ext uri="{28A0092B-C50C-407E-A947-70E740481C1C}">
                        <a14:useLocalDpi xmlns:a14="http://schemas.microsoft.com/office/drawing/2010/main" val="0"/>
                      </a:ext>
                    </a:extLst>
                  </a:blip>
                  <a:srcRect/>
                  <a:stretch>
                    <a:fillRect/>
                  </a:stretch>
                </a:blipFill>
                <a:latin typeface="Verdana" panose="020B0604030504040204" pitchFamily="34" charset="0"/>
                <a:ea typeface="Verdana" panose="020B0604030504040204" pitchFamily="34" charset="0"/>
                <a:cs typeface="Verdana" panose="020B0604030504040204" pitchFamily="34" charset="0"/>
              </a:rPr>
              <a:t> G R I T </a:t>
            </a:r>
          </a:p>
        </p:txBody>
      </p:sp>
      <p:sp>
        <p:nvSpPr>
          <p:cNvPr id="9" name="TextBox 8"/>
          <p:cNvSpPr txBox="1"/>
          <p:nvPr/>
        </p:nvSpPr>
        <p:spPr>
          <a:xfrm>
            <a:off x="1374774" y="2780616"/>
            <a:ext cx="4568826" cy="430887"/>
          </a:xfrm>
          <a:prstGeom prst="rect">
            <a:avLst/>
          </a:prstGeom>
          <a:noFill/>
        </p:spPr>
        <p:txBody>
          <a:bodyPr wrap="square" rtlCol="0">
            <a:spAutoFit/>
          </a:bodyPr>
          <a:lstStyle/>
          <a:p>
            <a:r>
              <a:rPr lang="en-US" sz="22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1.  Find a passion, love or purpose</a:t>
            </a:r>
          </a:p>
        </p:txBody>
      </p:sp>
      <p:sp>
        <p:nvSpPr>
          <p:cNvPr id="21" name="TextBox 20"/>
          <p:cNvSpPr txBox="1"/>
          <p:nvPr/>
        </p:nvSpPr>
        <p:spPr>
          <a:xfrm>
            <a:off x="1374776" y="3210268"/>
            <a:ext cx="7425431" cy="430887"/>
          </a:xfrm>
          <a:prstGeom prst="rect">
            <a:avLst/>
          </a:prstGeom>
          <a:noFill/>
        </p:spPr>
        <p:txBody>
          <a:bodyPr wrap="none" rtlCol="0">
            <a:spAutoFit/>
          </a:bodyPr>
          <a:lstStyle/>
          <a:p>
            <a:r>
              <a:rPr lang="en-US" sz="22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2.  Frustration / confusion / practice are par for the course</a:t>
            </a:r>
          </a:p>
        </p:txBody>
      </p:sp>
      <p:sp>
        <p:nvSpPr>
          <p:cNvPr id="22" name="TextBox 21"/>
          <p:cNvSpPr txBox="1"/>
          <p:nvPr/>
        </p:nvSpPr>
        <p:spPr>
          <a:xfrm>
            <a:off x="1375098" y="4057651"/>
            <a:ext cx="3360215" cy="430887"/>
          </a:xfrm>
          <a:prstGeom prst="rect">
            <a:avLst/>
          </a:prstGeom>
          <a:noFill/>
        </p:spPr>
        <p:txBody>
          <a:bodyPr wrap="none" rtlCol="0">
            <a:spAutoFit/>
          </a:bodyPr>
          <a:lstStyle/>
          <a:p>
            <a:r>
              <a:rPr lang="en-US" sz="22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4.  Failure is NOT the end</a:t>
            </a:r>
          </a:p>
        </p:txBody>
      </p:sp>
      <p:sp>
        <p:nvSpPr>
          <p:cNvPr id="23" name="TextBox 22"/>
          <p:cNvSpPr txBox="1"/>
          <p:nvPr/>
        </p:nvSpPr>
        <p:spPr>
          <a:xfrm>
            <a:off x="1374775" y="3635771"/>
            <a:ext cx="3358612" cy="430887"/>
          </a:xfrm>
          <a:prstGeom prst="rect">
            <a:avLst/>
          </a:prstGeom>
          <a:noFill/>
        </p:spPr>
        <p:txBody>
          <a:bodyPr wrap="none" rtlCol="0">
            <a:spAutoFit/>
          </a:bodyPr>
          <a:lstStyle/>
          <a:p>
            <a:r>
              <a:rPr lang="en-US" sz="2200" dirty="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3.  Take risks and SHARE!</a:t>
            </a:r>
          </a:p>
        </p:txBody>
      </p:sp>
    </p:spTree>
    <p:extLst>
      <p:ext uri="{BB962C8B-B14F-4D97-AF65-F5344CB8AC3E}">
        <p14:creationId xmlns:p14="http://schemas.microsoft.com/office/powerpoint/2010/main" val="28623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13036" y="1902336"/>
            <a:ext cx="8117928" cy="1338828"/>
          </a:xfrm>
          <a:prstGeom prst="rect">
            <a:avLst/>
          </a:prstGeom>
          <a:noFill/>
        </p:spPr>
        <p:txBody>
          <a:bodyPr wrap="none" rtlCol="0">
            <a:spAutoFit/>
          </a:bodyPr>
          <a:lstStyle/>
          <a:p>
            <a:pPr algn="ctr">
              <a:lnSpc>
                <a:spcPct val="150000"/>
              </a:lnSpc>
            </a:pPr>
            <a:r>
              <a:rPr lang="en-US" sz="5400" dirty="0">
                <a:solidFill>
                  <a:srgbClr val="2D89EF"/>
                </a:solidFill>
                <a:latin typeface="Lato" panose="020F0502020204030203" pitchFamily="34" charset="0"/>
                <a:ea typeface="Lato" panose="020F0502020204030203" pitchFamily="34" charset="0"/>
                <a:cs typeface="Lato" panose="020F0502020204030203" pitchFamily="34" charset="0"/>
              </a:rPr>
              <a:t>Two Teaching Techniques</a:t>
            </a:r>
          </a:p>
        </p:txBody>
      </p:sp>
      <p:cxnSp>
        <p:nvCxnSpPr>
          <p:cNvPr id="9" name="Straight Connector 8"/>
          <p:cNvCxnSpPr/>
          <p:nvPr/>
        </p:nvCxnSpPr>
        <p:spPr>
          <a:xfrm flipV="1">
            <a:off x="1562100" y="3276309"/>
            <a:ext cx="6019800" cy="1"/>
          </a:xfrm>
          <a:prstGeom prst="line">
            <a:avLst/>
          </a:prstGeom>
          <a:ln w="19050">
            <a:solidFill>
              <a:srgbClr val="69FF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60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 result for scaffolding images"/>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4636" y="-19050"/>
            <a:ext cx="9178636" cy="51742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6782" y="3867150"/>
            <a:ext cx="7350089" cy="1323439"/>
          </a:xfrm>
          <a:prstGeom prst="rect">
            <a:avLst/>
          </a:prstGeom>
          <a:noFill/>
        </p:spPr>
        <p:txBody>
          <a:bodyPr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en-US" sz="8000" b="1" spc="50" dirty="0">
                <a:ln w="19050">
                  <a:solidFill>
                    <a:schemeClr val="tx1"/>
                  </a:solidFill>
                </a:ln>
                <a:solidFill>
                  <a:schemeClr val="bg1"/>
                </a:solidFill>
                <a:effectLst>
                  <a:outerShdw blurRad="76200" dist="50800" dir="5400000" algn="tl" rotWithShape="0">
                    <a:srgbClr val="000000">
                      <a:alpha val="65000"/>
                    </a:srgbClr>
                  </a:outerShdw>
                </a:effectLst>
                <a:latin typeface="Lato" panose="020F0502020204030203" pitchFamily="34" charset="0"/>
                <a:ea typeface="Lato" panose="020F0502020204030203" pitchFamily="34" charset="0"/>
                <a:cs typeface="Lato" panose="020F0502020204030203" pitchFamily="34" charset="0"/>
              </a:rPr>
              <a:t>SCAFFOLDING</a:t>
            </a:r>
          </a:p>
        </p:txBody>
      </p:sp>
    </p:spTree>
    <p:extLst>
      <p:ext uri="{BB962C8B-B14F-4D97-AF65-F5344CB8AC3E}">
        <p14:creationId xmlns:p14="http://schemas.microsoft.com/office/powerpoint/2010/main" val="281668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pic>
        <p:nvPicPr>
          <p:cNvPr id="1026" name="Picture 2" descr="https://upload.wikimedia.org/wikipedia/commons/0/06/BuschSeriesFieldAtTexasApril2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831" y="0"/>
            <a:ext cx="1148928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353" y="284050"/>
            <a:ext cx="4049507" cy="1323439"/>
          </a:xfrm>
          <a:prstGeom prst="rect">
            <a:avLst/>
          </a:prstGeom>
          <a:noFill/>
        </p:spPr>
        <p:txBody>
          <a:bodyPr wrap="none" rtlCol="0">
            <a:spAutoFit/>
          </a:bodyPr>
          <a:lstStyle/>
          <a:p>
            <a:r>
              <a:rPr lang="en-US" sz="8000" b="1" dirty="0">
                <a:ln w="19050">
                  <a:solidFill>
                    <a:schemeClr val="tx1"/>
                  </a:solidFill>
                  <a:prstDash val="solid"/>
                  <a:miter lim="800000"/>
                </a:ln>
                <a:solidFill>
                  <a:schemeClr val="bg1"/>
                </a:solidFill>
                <a:effectLst>
                  <a:outerShdw blurRad="25500" dist="23000" dir="7020000" algn="tl">
                    <a:srgbClr val="000000">
                      <a:alpha val="50000"/>
                    </a:srgbClr>
                  </a:outerShdw>
                </a:effectLst>
                <a:latin typeface="Lato" panose="020F0502020204030203" pitchFamily="34" charset="0"/>
                <a:ea typeface="Lato" panose="020F0502020204030203" pitchFamily="34" charset="0"/>
                <a:cs typeface="Lato" panose="020F0502020204030203" pitchFamily="34" charset="0"/>
              </a:rPr>
              <a:t>PACING</a:t>
            </a:r>
          </a:p>
        </p:txBody>
      </p:sp>
    </p:spTree>
    <p:extLst>
      <p:ext uri="{BB962C8B-B14F-4D97-AF65-F5344CB8AC3E}">
        <p14:creationId xmlns:p14="http://schemas.microsoft.com/office/powerpoint/2010/main" val="325983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129939" y="1602254"/>
            <a:ext cx="2884123" cy="1938992"/>
          </a:xfrm>
          <a:prstGeom prst="rect">
            <a:avLst/>
          </a:prstGeom>
          <a:noFill/>
        </p:spPr>
        <p:txBody>
          <a:bodyPr wrap="none" rtlCol="0">
            <a:spAutoFit/>
          </a:bodyPr>
          <a:lstStyle/>
          <a:p>
            <a:pPr algn="ctr">
              <a:lnSpc>
                <a:spcPct val="150000"/>
              </a:lnSpc>
            </a:pPr>
            <a:r>
              <a:rPr lang="en-US" sz="8000" dirty="0">
                <a:solidFill>
                  <a:srgbClr val="2D89EF"/>
                </a:solidFill>
                <a:latin typeface="Lato" panose="020F0502020204030203" pitchFamily="34" charset="0"/>
                <a:ea typeface="Lato" panose="020F0502020204030203" pitchFamily="34" charset="0"/>
                <a:cs typeface="Lato" panose="020F0502020204030203" pitchFamily="34" charset="0"/>
              </a:rPr>
              <a:t>PATH</a:t>
            </a:r>
          </a:p>
        </p:txBody>
      </p:sp>
      <p:cxnSp>
        <p:nvCxnSpPr>
          <p:cNvPr id="9" name="Straight Connector 8"/>
          <p:cNvCxnSpPr/>
          <p:nvPr/>
        </p:nvCxnSpPr>
        <p:spPr>
          <a:xfrm flipV="1">
            <a:off x="3324225" y="3276311"/>
            <a:ext cx="2495550" cy="1"/>
          </a:xfrm>
          <a:prstGeom prst="line">
            <a:avLst/>
          </a:prstGeom>
          <a:ln w="19050">
            <a:solidFill>
              <a:srgbClr val="69FF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12775" y="971550"/>
            <a:ext cx="3783408"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BIRTH – ELEMENTARY</a:t>
            </a:r>
          </a:p>
        </p:txBody>
      </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582565"/>
            <a:ext cx="3118279" cy="1562800"/>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9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think and learn code-a-pilla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48" y="3747883"/>
            <a:ext cx="1734124" cy="1066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tml for babies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178" y="299636"/>
            <a:ext cx="1251521" cy="60381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6" name="Picture 8" descr="Image result for css for babies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288" y="1250253"/>
            <a:ext cx="1237082" cy="56828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8" name="Picture 10" descr="Image result for javascript for babies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5503" y="1250253"/>
            <a:ext cx="1237081" cy="56828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66" name="Picture 18" descr="Image result for dash and dot robot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3752" y="3323751"/>
            <a:ext cx="1484882" cy="75003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3685" y="3378853"/>
            <a:ext cx="1313282" cy="731813"/>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22" descr="Image result for save the animals app image"/>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2" name="Picture 24" descr="Image result for save the animals app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8289" y="3196246"/>
            <a:ext cx="1170057" cy="87754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set junior gam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975" y="1190389"/>
            <a:ext cx="1675540" cy="1016019"/>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Image result for qwirkle jr gam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6022" y="884105"/>
            <a:ext cx="1222548" cy="934433"/>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34" descr="Image result for tynker image"/>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AutoShape 36" descr="Image result for tynker image"/>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6" name="Picture 38" descr="Image result for tynker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5276" y="4380452"/>
            <a:ext cx="1798766" cy="500409"/>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92097" y="2217807"/>
            <a:ext cx="6559809" cy="707886"/>
          </a:xfrm>
          <a:prstGeom prst="rect">
            <a:avLst/>
          </a:prstGeom>
          <a:noFill/>
          <a:ln>
            <a:noFill/>
          </a:ln>
        </p:spPr>
        <p:txBody>
          <a:bodyPr wrap="none" rtlCol="0">
            <a:spAutoFit/>
          </a:bodyPr>
          <a:lstStyle/>
          <a:p>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a:t>
            </a:r>
            <a:r>
              <a:rPr lang="en-US" sz="3200" dirty="0">
                <a:latin typeface="Lato" panose="020F0502020204030203" pitchFamily="34" charset="0"/>
                <a:ea typeface="Lato" panose="020F0502020204030203" pitchFamily="34" charset="0"/>
                <a:cs typeface="Lato" panose="020F0502020204030203" pitchFamily="34" charset="0"/>
              </a:rPr>
              <a:t>  age:  “BIRTH – ELEMENTARY”  </a:t>
            </a:r>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a:t>
            </a:r>
            <a:r>
              <a:rPr lang="en-US" sz="3200" dirty="0">
                <a:latin typeface="Lato" panose="020F0502020204030203" pitchFamily="34" charset="0"/>
                <a:ea typeface="Lato" panose="020F0502020204030203" pitchFamily="34" charset="0"/>
                <a:cs typeface="Lato" panose="020F0502020204030203" pitchFamily="34" charset="0"/>
              </a:rPr>
              <a:t> </a:t>
            </a:r>
          </a:p>
        </p:txBody>
      </p:sp>
      <p:pic>
        <p:nvPicPr>
          <p:cNvPr id="6" name="Picture 2" descr="Image result for abc++ michael dowd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40024" y="142339"/>
            <a:ext cx="1224543" cy="918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hour of cod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3000" y="3877641"/>
            <a:ext cx="806604" cy="80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72"/>
                                        </p:tgtEl>
                                        <p:attrNameLst>
                                          <p:attrName>style.visibility</p:attrName>
                                        </p:attrNameLst>
                                      </p:cBhvr>
                                      <p:to>
                                        <p:strVal val="visible"/>
                                      </p:to>
                                    </p:set>
                                    <p:animEffect transition="in" filter="fade">
                                      <p:cBhvr>
                                        <p:cTn id="21" dur="500"/>
                                        <p:tgtEl>
                                          <p:spTgt spid="2072"/>
                                        </p:tgtEl>
                                      </p:cBhvr>
                                    </p:animEffect>
                                  </p:childTnLst>
                                </p:cTn>
                              </p:par>
                              <p:par>
                                <p:cTn id="22" presetID="10" presetClass="entr" presetSubtype="0" fill="hold" nodeType="withEffect">
                                  <p:stCondLst>
                                    <p:cond delay="0"/>
                                  </p:stCondLst>
                                  <p:childTnLst>
                                    <p:set>
                                      <p:cBhvr>
                                        <p:cTn id="23" dur="1" fill="hold">
                                          <p:stCondLst>
                                            <p:cond delay="0"/>
                                          </p:stCondLst>
                                        </p:cTn>
                                        <p:tgtEl>
                                          <p:spTgt spid="2068"/>
                                        </p:tgtEl>
                                        <p:attrNameLst>
                                          <p:attrName>style.visibility</p:attrName>
                                        </p:attrNameLst>
                                      </p:cBhvr>
                                      <p:to>
                                        <p:strVal val="visible"/>
                                      </p:to>
                                    </p:set>
                                    <p:animEffect transition="in" filter="fade">
                                      <p:cBhvr>
                                        <p:cTn id="24" dur="500"/>
                                        <p:tgtEl>
                                          <p:spTgt spid="2068"/>
                                        </p:tgtEl>
                                      </p:cBhvr>
                                    </p:animEffect>
                                  </p:childTnLst>
                                </p:cTn>
                              </p:par>
                              <p:par>
                                <p:cTn id="25" presetID="10" presetClass="entr" presetSubtype="0" fill="hold" nodeType="withEffect">
                                  <p:stCondLst>
                                    <p:cond delay="0"/>
                                  </p:stCondLst>
                                  <p:childTnLst>
                                    <p:set>
                                      <p:cBhvr>
                                        <p:cTn id="26" dur="1" fill="hold">
                                          <p:stCondLst>
                                            <p:cond delay="0"/>
                                          </p:stCondLst>
                                        </p:cTn>
                                        <p:tgtEl>
                                          <p:spTgt spid="2086"/>
                                        </p:tgtEl>
                                        <p:attrNameLst>
                                          <p:attrName>style.visibility</p:attrName>
                                        </p:attrNameLst>
                                      </p:cBhvr>
                                      <p:to>
                                        <p:strVal val="visible"/>
                                      </p:to>
                                    </p:set>
                                    <p:animEffect transition="in" filter="fade">
                                      <p:cBhvr>
                                        <p:cTn id="27" dur="500"/>
                                        <p:tgtEl>
                                          <p:spTgt spid="2086"/>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500"/>
                                        <p:tgtEl>
                                          <p:spTgt spid="2050"/>
                                        </p:tgtEl>
                                      </p:cBhvr>
                                    </p:animEffect>
                                  </p:childTnLst>
                                </p:cTn>
                              </p:par>
                              <p:par>
                                <p:cTn id="36" presetID="10" presetClass="entr" presetSubtype="0" fill="hold" nodeType="withEffect">
                                  <p:stCondLst>
                                    <p:cond delay="0"/>
                                  </p:stCondLst>
                                  <p:childTnLst>
                                    <p:set>
                                      <p:cBhvr>
                                        <p:cTn id="37" dur="1" fill="hold">
                                          <p:stCondLst>
                                            <p:cond delay="0"/>
                                          </p:stCondLst>
                                        </p:cTn>
                                        <p:tgtEl>
                                          <p:spTgt spid="2066"/>
                                        </p:tgtEl>
                                        <p:attrNameLst>
                                          <p:attrName>style.visibility</p:attrName>
                                        </p:attrNameLst>
                                      </p:cBhvr>
                                      <p:to>
                                        <p:strVal val="visible"/>
                                      </p:to>
                                    </p:set>
                                    <p:animEffect transition="in" filter="fade">
                                      <p:cBhvr>
                                        <p:cTn id="38" dur="500"/>
                                        <p:tgtEl>
                                          <p:spTgt spid="20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78"/>
                                        </p:tgtEl>
                                        <p:attrNameLst>
                                          <p:attrName>style.visibility</p:attrName>
                                        </p:attrNameLst>
                                      </p:cBhvr>
                                      <p:to>
                                        <p:strVal val="visible"/>
                                      </p:to>
                                    </p:set>
                                    <p:animEffect transition="in" filter="fade">
                                      <p:cBhvr>
                                        <p:cTn id="43" dur="500"/>
                                        <p:tgtEl>
                                          <p:spTgt spid="2078"/>
                                        </p:tgtEl>
                                      </p:cBhvr>
                                    </p:animEffect>
                                  </p:childTnLst>
                                </p:cTn>
                              </p:par>
                              <p:par>
                                <p:cTn id="44" presetID="10" presetClass="entr" presetSubtype="0" fill="hold" nodeType="withEffect">
                                  <p:stCondLst>
                                    <p:cond delay="0"/>
                                  </p:stCondLst>
                                  <p:childTnLst>
                                    <p:set>
                                      <p:cBhvr>
                                        <p:cTn id="45" dur="1" fill="hold">
                                          <p:stCondLst>
                                            <p:cond delay="0"/>
                                          </p:stCondLst>
                                        </p:cTn>
                                        <p:tgtEl>
                                          <p:spTgt spid="2080"/>
                                        </p:tgtEl>
                                        <p:attrNameLst>
                                          <p:attrName>style.visibility</p:attrName>
                                        </p:attrNameLst>
                                      </p:cBhvr>
                                      <p:to>
                                        <p:strVal val="visible"/>
                                      </p:to>
                                    </p:set>
                                    <p:animEffect transition="in" filter="fade">
                                      <p:cBhvr>
                                        <p:cTn id="46" dur="500"/>
                                        <p:tgtEl>
                                          <p:spTgt spid="2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2540577" y="2136868"/>
            <a:ext cx="3025187"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MIDDLE SCHOOL</a:t>
            </a:r>
          </a:p>
        </p:txBody>
      </p:sp>
      <p:cxnSp>
        <p:nvCxnSpPr>
          <p:cNvPr id="15" name="Straight Arrow Connector 14"/>
          <p:cNvCxnSpPr/>
          <p:nvPr/>
        </p:nvCxnSpPr>
        <p:spPr>
          <a:xfrm>
            <a:off x="1846743" y="1363965"/>
            <a:ext cx="1327953" cy="705797"/>
          </a:xfrm>
          <a:prstGeom prst="straightConnector1">
            <a:avLst/>
          </a:prstGeom>
          <a:ln>
            <a:solidFill>
              <a:srgbClr val="69FF0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2775" y="971550"/>
            <a:ext cx="3783408"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BIRTH – ELEMENTARY</a:t>
            </a:r>
          </a:p>
        </p:txBody>
      </p:sp>
      <p:pic>
        <p:nvPicPr>
          <p:cNvPr id="2050" name="Picture 2" descr="Image result for middle school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597023"/>
            <a:ext cx="3041638" cy="1522765"/>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0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168411" y="1910031"/>
            <a:ext cx="2807179" cy="1323439"/>
          </a:xfrm>
          <a:prstGeom prst="rect">
            <a:avLst/>
          </a:prstGeom>
          <a:noFill/>
        </p:spPr>
        <p:txBody>
          <a:bodyPr wrap="none" rtlCol="0">
            <a:spAutoFit/>
          </a:bodyPr>
          <a:lstStyle/>
          <a:p>
            <a:pPr algn="ctr"/>
            <a:r>
              <a:rPr lang="en-US" sz="8000" dirty="0">
                <a:solidFill>
                  <a:srgbClr val="2D89EF"/>
                </a:solidFill>
                <a:latin typeface="Lato" panose="020F0502020204030203" pitchFamily="34" charset="0"/>
                <a:ea typeface="Lato" panose="020F0502020204030203" pitchFamily="34" charset="0"/>
                <a:cs typeface="Lato" panose="020F0502020204030203" pitchFamily="34" charset="0"/>
              </a:rPr>
              <a:t>Why?</a:t>
            </a:r>
          </a:p>
        </p:txBody>
      </p:sp>
    </p:spTree>
    <p:extLst>
      <p:ext uri="{BB962C8B-B14F-4D97-AF65-F5344CB8AC3E}">
        <p14:creationId xmlns:p14="http://schemas.microsoft.com/office/powerpoint/2010/main" val="382241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1853948" y="2217807"/>
            <a:ext cx="5436104" cy="707886"/>
          </a:xfrm>
          <a:prstGeom prst="rect">
            <a:avLst/>
          </a:prstGeom>
          <a:noFill/>
          <a:ln>
            <a:noFill/>
          </a:ln>
        </p:spPr>
        <p:txBody>
          <a:bodyPr wrap="none" rtlCol="0">
            <a:spAutoFit/>
          </a:bodyPr>
          <a:lstStyle/>
          <a:p>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 </a:t>
            </a:r>
            <a:r>
              <a:rPr lang="en-US" sz="3200" dirty="0">
                <a:latin typeface="Lato" panose="020F0502020204030203" pitchFamily="34" charset="0"/>
                <a:ea typeface="Lato" panose="020F0502020204030203" pitchFamily="34" charset="0"/>
                <a:cs typeface="Lato" panose="020F0502020204030203" pitchFamily="34" charset="0"/>
              </a:rPr>
              <a:t>age:  “MIDDLE SCHOOL” </a:t>
            </a:r>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a:t>
            </a:r>
            <a:r>
              <a:rPr lang="en-US" sz="3200" dirty="0">
                <a:latin typeface="Lato" panose="020F0502020204030203" pitchFamily="34" charset="0"/>
                <a:ea typeface="Lato" panose="020F0502020204030203" pitchFamily="34" charset="0"/>
                <a:cs typeface="Lato" panose="020F0502020204030203" pitchFamily="34" charset="0"/>
              </a:rPr>
              <a:t> </a:t>
            </a:r>
          </a:p>
        </p:txBody>
      </p:sp>
      <p:pic>
        <p:nvPicPr>
          <p:cNvPr id="1026" name="Picture 2" descr="Image result for how to code in 10 easy less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34" y="193887"/>
            <a:ext cx="1227772" cy="1223693"/>
          </a:xfrm>
          <a:prstGeom prst="rect">
            <a:avLst/>
          </a:prstGeom>
          <a:noFill/>
          <a:ln w="9525">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coding projects in scra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7936" y="785058"/>
            <a:ext cx="1294989" cy="122304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0" name="Picture 6" descr="Image result for coding in scratch gam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5856" y="1557962"/>
            <a:ext cx="1198785" cy="116229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2" name="Picture 8" descr="Image result for mindstor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11893"/>
            <a:ext cx="2470114" cy="13885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4 m robo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705" y="3452474"/>
            <a:ext cx="1241319" cy="85205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Image result for swift playgrounds logo"/>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swift playgrounds logo"/>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Image result for swift playground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0684" y="4051112"/>
            <a:ext cx="1858837" cy="9247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kodu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4854" y="2747191"/>
            <a:ext cx="1301855" cy="135895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bloxel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4871" y="273409"/>
            <a:ext cx="1383891" cy="102329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ode gam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5185" y="1365917"/>
            <a:ext cx="1832753" cy="77319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52" name="Picture 28" descr="Image result for no stress ches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025" y="967252"/>
            <a:ext cx="1214979" cy="797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9521" y="3900932"/>
            <a:ext cx="1038584" cy="10385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hour of cod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73916" y="3184078"/>
            <a:ext cx="806604" cy="80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fade">
                                      <p:cBhvr>
                                        <p:cTn id="18" dur="500"/>
                                        <p:tgtEl>
                                          <p:spTgt spid="1042"/>
                                        </p:tgtEl>
                                      </p:cBhvr>
                                    </p:animEffect>
                                  </p:childTnLst>
                                </p:cTn>
                              </p:par>
                              <p:par>
                                <p:cTn id="19" presetID="10" presetClass="entr" presetSubtype="0" fill="hold" nodeType="withEffect">
                                  <p:stCondLst>
                                    <p:cond delay="0"/>
                                  </p:stCondLst>
                                  <p:childTnLst>
                                    <p:set>
                                      <p:cBhvr>
                                        <p:cTn id="20" dur="1" fill="hold">
                                          <p:stCondLst>
                                            <p:cond delay="0"/>
                                          </p:stCondLst>
                                        </p:cTn>
                                        <p:tgtEl>
                                          <p:spTgt spid="1044"/>
                                        </p:tgtEl>
                                        <p:attrNameLst>
                                          <p:attrName>style.visibility</p:attrName>
                                        </p:attrNameLst>
                                      </p:cBhvr>
                                      <p:to>
                                        <p:strVal val="visible"/>
                                      </p:to>
                                    </p:set>
                                    <p:animEffect transition="in" filter="fade">
                                      <p:cBhvr>
                                        <p:cTn id="21" dur="500"/>
                                        <p:tgtEl>
                                          <p:spTgt spid="104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par>
                                <p:cTn id="33" presetID="10"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500"/>
                                        <p:tgtEl>
                                          <p:spTgt spid="10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52"/>
                                        </p:tgtEl>
                                        <p:attrNameLst>
                                          <p:attrName>style.visibility</p:attrName>
                                        </p:attrNameLst>
                                      </p:cBhvr>
                                      <p:to>
                                        <p:strVal val="visible"/>
                                      </p:to>
                                    </p:set>
                                    <p:animEffect transition="in" filter="fade">
                                      <p:cBhvr>
                                        <p:cTn id="40" dur="500"/>
                                        <p:tgtEl>
                                          <p:spTgt spid="1052"/>
                                        </p:tgtEl>
                                      </p:cBhvr>
                                    </p:animEffect>
                                  </p:childTnLst>
                                </p:cTn>
                              </p:par>
                              <p:par>
                                <p:cTn id="41" presetID="10" presetClass="entr" presetSubtype="0" fill="hold" nodeType="withEffect">
                                  <p:stCondLst>
                                    <p:cond delay="0"/>
                                  </p:stCondLst>
                                  <p:childTnLst>
                                    <p:set>
                                      <p:cBhvr>
                                        <p:cTn id="42" dur="1" fill="hold">
                                          <p:stCondLst>
                                            <p:cond delay="0"/>
                                          </p:stCondLst>
                                        </p:cTn>
                                        <p:tgtEl>
                                          <p:spTgt spid="1050"/>
                                        </p:tgtEl>
                                        <p:attrNameLst>
                                          <p:attrName>style.visibility</p:attrName>
                                        </p:attrNameLst>
                                      </p:cBhvr>
                                      <p:to>
                                        <p:strVal val="visible"/>
                                      </p:to>
                                    </p:set>
                                    <p:animEffect transition="in" filter="fade">
                                      <p:cBhvr>
                                        <p:cTn id="43" dur="500"/>
                                        <p:tgtEl>
                                          <p:spTgt spid="1050"/>
                                        </p:tgtEl>
                                      </p:cBhvr>
                                    </p:animEffect>
                                  </p:childTnLst>
                                </p:cTn>
                              </p:par>
                              <p:par>
                                <p:cTn id="44" presetID="10" presetClass="entr" presetSubtype="0" fill="hold" nodeType="withEffect">
                                  <p:stCondLst>
                                    <p:cond delay="0"/>
                                  </p:stCondLst>
                                  <p:childTnLst>
                                    <p:set>
                                      <p:cBhvr>
                                        <p:cTn id="45" dur="1" fill="hold">
                                          <p:stCondLst>
                                            <p:cond delay="0"/>
                                          </p:stCondLst>
                                        </p:cTn>
                                        <p:tgtEl>
                                          <p:spTgt spid="1048"/>
                                        </p:tgtEl>
                                        <p:attrNameLst>
                                          <p:attrName>style.visibility</p:attrName>
                                        </p:attrNameLst>
                                      </p:cBhvr>
                                      <p:to>
                                        <p:strVal val="visible"/>
                                      </p:to>
                                    </p:set>
                                    <p:animEffect transition="in" filter="fade">
                                      <p:cBhvr>
                                        <p:cTn id="46" dur="5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4217933" y="3282336"/>
            <a:ext cx="2581156"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HIGH SCHOOL</a:t>
            </a:r>
          </a:p>
        </p:txBody>
      </p:sp>
      <p:grpSp>
        <p:nvGrpSpPr>
          <p:cNvPr id="16" name="Group 15"/>
          <p:cNvGrpSpPr/>
          <p:nvPr/>
        </p:nvGrpSpPr>
        <p:grpSpPr>
          <a:xfrm>
            <a:off x="1719439" y="1363965"/>
            <a:ext cx="3215011" cy="1918371"/>
            <a:chOff x="1846742" y="1818620"/>
            <a:chExt cx="3215011" cy="2557828"/>
          </a:xfrm>
        </p:grpSpPr>
        <p:cxnSp>
          <p:nvCxnSpPr>
            <p:cNvPr id="17" name="Straight Arrow Connector 16"/>
            <p:cNvCxnSpPr/>
            <p:nvPr/>
          </p:nvCxnSpPr>
          <p:spPr>
            <a:xfrm>
              <a:off x="1846742" y="1818620"/>
              <a:ext cx="1327953" cy="941062"/>
            </a:xfrm>
            <a:prstGeom prst="straightConnector1">
              <a:avLst/>
            </a:prstGeom>
            <a:ln>
              <a:solidFill>
                <a:srgbClr val="69FF0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33800" y="3435386"/>
              <a:ext cx="1327953" cy="941062"/>
            </a:xfrm>
            <a:prstGeom prst="straightConnector1">
              <a:avLst/>
            </a:prstGeom>
            <a:ln>
              <a:solidFill>
                <a:srgbClr val="69FF0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12775" y="971550"/>
            <a:ext cx="3783408"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BIRTH – ELEMENTARY</a:t>
            </a:r>
          </a:p>
        </p:txBody>
      </p:sp>
      <p:sp>
        <p:nvSpPr>
          <p:cNvPr id="22" name="TextBox 21"/>
          <p:cNvSpPr txBox="1"/>
          <p:nvPr/>
        </p:nvSpPr>
        <p:spPr>
          <a:xfrm>
            <a:off x="2540577" y="2136868"/>
            <a:ext cx="3025187" cy="523220"/>
          </a:xfrm>
          <a:prstGeom prst="rect">
            <a:avLst/>
          </a:prstGeom>
          <a:noFill/>
        </p:spPr>
        <p:txBody>
          <a:bodyPr wrap="none" rtlCol="0">
            <a:spAutoFit/>
          </a:bodyPr>
          <a:lstStyle/>
          <a:p>
            <a:r>
              <a:rPr lang="en-US" sz="2800" b="1" dirty="0">
                <a:solidFill>
                  <a:schemeClr val="bg1">
                    <a:lumMod val="50000"/>
                  </a:schemeClr>
                </a:solidFill>
                <a:latin typeface="Lato Thin" panose="020F0502020204030203" pitchFamily="34" charset="0"/>
                <a:ea typeface="Lato Thin" panose="020F0502020204030203" pitchFamily="34" charset="0"/>
                <a:cs typeface="Lato Thin" panose="020F0502020204030203" pitchFamily="34" charset="0"/>
              </a:rPr>
              <a:t>MIDDLE SCHOOL</a:t>
            </a:r>
          </a:p>
        </p:txBody>
      </p:sp>
      <p:sp>
        <p:nvSpPr>
          <p:cNvPr id="6" name="AutoShape 2" descr="Image result for high schoolers"/>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high school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321" y="3282336"/>
            <a:ext cx="3200400" cy="1600200"/>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61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descr="Image result for udem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399" y="3043917"/>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vex rob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83" y="3615172"/>
            <a:ext cx="3350528" cy="14781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AutoShape 2" descr="Image result for toddler image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toddler images"/>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toddler images"/>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118445" y="2217807"/>
            <a:ext cx="4907113" cy="707886"/>
          </a:xfrm>
          <a:prstGeom prst="rect">
            <a:avLst/>
          </a:prstGeom>
          <a:noFill/>
          <a:ln>
            <a:noFill/>
          </a:ln>
        </p:spPr>
        <p:txBody>
          <a:bodyPr wrap="none" rtlCol="0">
            <a:spAutoFit/>
          </a:bodyPr>
          <a:lstStyle/>
          <a:p>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 </a:t>
            </a:r>
            <a:r>
              <a:rPr lang="en-US" sz="3200" dirty="0">
                <a:latin typeface="Lato" panose="020F0502020204030203" pitchFamily="34" charset="0"/>
                <a:ea typeface="Lato" panose="020F0502020204030203" pitchFamily="34" charset="0"/>
                <a:cs typeface="Lato" panose="020F0502020204030203" pitchFamily="34" charset="0"/>
              </a:rPr>
              <a:t>age:  “HIGH SCHOOL” </a:t>
            </a:r>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a:t>
            </a:r>
            <a:r>
              <a:rPr lang="en-US" sz="3200" dirty="0">
                <a:latin typeface="Lato" panose="020F0502020204030203" pitchFamily="34" charset="0"/>
                <a:ea typeface="Lato" panose="020F0502020204030203" pitchFamily="34" charset="0"/>
                <a:cs typeface="Lato" panose="020F0502020204030203" pitchFamily="34" charset="0"/>
              </a:rPr>
              <a:t> </a:t>
            </a:r>
          </a:p>
        </p:txBody>
      </p:sp>
      <p:pic>
        <p:nvPicPr>
          <p:cNvPr id="1026" name="Picture 2" descr="Image result for python programming the complete step by step guid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1" y="1725455"/>
            <a:ext cx="1031567" cy="116167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html and css for beginners icode academ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990" y="284049"/>
            <a:ext cx="960836" cy="108407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0" name="Picture 6" descr="Image result for javascript absolute beginner's gui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1382" y="190969"/>
            <a:ext cx="1082528" cy="105504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2" name="Picture 8" descr="Image result for c# programming basics for absolute beginners gui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4070" y="687316"/>
            <a:ext cx="942975" cy="106392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AutoShape 14" descr="Image result for vex robot"/>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2" descr="Image result for khan academy logo"/>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4" descr="Image result for khan academy logo"/>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6" descr="Image result for khan academy logo"/>
          <p:cNvSpPr>
            <a:spLocks noChangeAspect="1" noChangeArrowheads="1"/>
          </p:cNvSpPr>
          <p:nvPr/>
        </p:nvSpPr>
        <p:spPr bwMode="auto">
          <a:xfrm>
            <a:off x="1069975" y="5774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8" descr="Image result for khan academy logo"/>
          <p:cNvSpPr>
            <a:spLocks noChangeAspect="1" noChangeArrowheads="1"/>
          </p:cNvSpPr>
          <p:nvPr/>
        </p:nvSpPr>
        <p:spPr bwMode="auto">
          <a:xfrm>
            <a:off x="1222375" y="6917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0" descr="Image result for khan academy logo"/>
          <p:cNvSpPr>
            <a:spLocks noChangeAspect="1" noChangeArrowheads="1"/>
          </p:cNvSpPr>
          <p:nvPr/>
        </p:nvSpPr>
        <p:spPr bwMode="auto">
          <a:xfrm>
            <a:off x="1374775" y="8060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6" name="Picture 32" descr="Image result for khan academy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9990" y="4114800"/>
            <a:ext cx="1039744" cy="77980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make block rob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97" y="2627149"/>
            <a:ext cx="1913837" cy="116444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vex robot"/>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995" b="96471" l="4720" r="95542"/>
                    </a14:imgEffect>
                  </a14:imgLayer>
                </a14:imgProps>
              </a:ext>
              <a:ext uri="{28A0092B-C50C-407E-A947-70E740481C1C}">
                <a14:useLocalDpi xmlns:a14="http://schemas.microsoft.com/office/drawing/2010/main" val="0"/>
              </a:ext>
            </a:extLst>
          </a:blip>
          <a:srcRect/>
          <a:stretch>
            <a:fillRect/>
          </a:stretch>
        </p:blipFill>
        <p:spPr bwMode="auto">
          <a:xfrm>
            <a:off x="1905417" y="3084350"/>
            <a:ext cx="1387928" cy="102274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codecademy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79232" y="4296494"/>
            <a:ext cx="2669356" cy="416420"/>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38" descr="Image result for udemy logo"/>
          <p:cNvSpPr>
            <a:spLocks noChangeAspect="1" noChangeArrowheads="1"/>
          </p:cNvSpPr>
          <p:nvPr/>
        </p:nvSpPr>
        <p:spPr bwMode="auto">
          <a:xfrm>
            <a:off x="1527175" y="9203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0" descr="Image result for udemy logo"/>
          <p:cNvSpPr>
            <a:spLocks noChangeAspect="1" noChangeArrowheads="1"/>
          </p:cNvSpPr>
          <p:nvPr/>
        </p:nvSpPr>
        <p:spPr bwMode="auto">
          <a:xfrm>
            <a:off x="1679575" y="10346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2" descr="Image result for udemy logo"/>
          <p:cNvSpPr>
            <a:spLocks noChangeAspect="1" noChangeArrowheads="1"/>
          </p:cNvSpPr>
          <p:nvPr/>
        </p:nvSpPr>
        <p:spPr bwMode="auto">
          <a:xfrm>
            <a:off x="1831975" y="1148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4" descr="Image result for udemy logo"/>
          <p:cNvSpPr>
            <a:spLocks noChangeAspect="1" noChangeArrowheads="1"/>
          </p:cNvSpPr>
          <p:nvPr/>
        </p:nvSpPr>
        <p:spPr bwMode="auto">
          <a:xfrm>
            <a:off x="1984375" y="1263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8" descr="Image result for pluralsight logo"/>
          <p:cNvSpPr>
            <a:spLocks noChangeAspect="1" noChangeArrowheads="1"/>
          </p:cNvSpPr>
          <p:nvPr/>
        </p:nvSpPr>
        <p:spPr bwMode="auto">
          <a:xfrm>
            <a:off x="2136775" y="1377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4" name="Picture 50" descr="Image result for pluralsight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8699" y="3210965"/>
            <a:ext cx="2933700" cy="116125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settlers of cat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4631" y="727983"/>
            <a:ext cx="1309744" cy="77739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Related imag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36775" y="1219277"/>
            <a:ext cx="1393328" cy="65826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Image result for ches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6673" y="1751239"/>
            <a:ext cx="1115350" cy="7753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hour of code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5397" y="4132108"/>
            <a:ext cx="806604" cy="80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1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74"/>
                                        </p:tgtEl>
                                        <p:attrNameLst>
                                          <p:attrName>style.visibility</p:attrName>
                                        </p:attrNameLst>
                                      </p:cBhvr>
                                      <p:to>
                                        <p:strVal val="visible"/>
                                      </p:to>
                                    </p:set>
                                    <p:animEffect transition="in" filter="fade">
                                      <p:cBhvr>
                                        <p:cTn id="21" dur="500"/>
                                        <p:tgtEl>
                                          <p:spTgt spid="1074"/>
                                        </p:tgtEl>
                                      </p:cBhvr>
                                    </p:animEffect>
                                  </p:childTnLst>
                                </p:cTn>
                              </p:par>
                              <p:par>
                                <p:cTn id="22" presetID="10" presetClass="entr" presetSubtype="0" fill="hold" nodeType="withEffect">
                                  <p:stCondLst>
                                    <p:cond delay="0"/>
                                  </p:stCondLst>
                                  <p:childTnLst>
                                    <p:set>
                                      <p:cBhvr>
                                        <p:cTn id="23" dur="1" fill="hold">
                                          <p:stCondLst>
                                            <p:cond delay="0"/>
                                          </p:stCondLst>
                                        </p:cTn>
                                        <p:tgtEl>
                                          <p:spTgt spid="1070"/>
                                        </p:tgtEl>
                                        <p:attrNameLst>
                                          <p:attrName>style.visibility</p:attrName>
                                        </p:attrNameLst>
                                      </p:cBhvr>
                                      <p:to>
                                        <p:strVal val="visible"/>
                                      </p:to>
                                    </p:set>
                                    <p:animEffect transition="in" filter="fade">
                                      <p:cBhvr>
                                        <p:cTn id="24" dur="500"/>
                                        <p:tgtEl>
                                          <p:spTgt spid="1070"/>
                                        </p:tgtEl>
                                      </p:cBhvr>
                                    </p:animEffect>
                                  </p:childTnLst>
                                </p:cTn>
                              </p:par>
                              <p:par>
                                <p:cTn id="25" presetID="10" presetClass="entr" presetSubtype="0" fill="hold" nodeType="withEffect">
                                  <p:stCondLst>
                                    <p:cond delay="0"/>
                                  </p:stCondLst>
                                  <p:childTnLst>
                                    <p:set>
                                      <p:cBhvr>
                                        <p:cTn id="26" dur="1" fill="hold">
                                          <p:stCondLst>
                                            <p:cond delay="0"/>
                                          </p:stCondLst>
                                        </p:cTn>
                                        <p:tgtEl>
                                          <p:spTgt spid="1056"/>
                                        </p:tgtEl>
                                        <p:attrNameLst>
                                          <p:attrName>style.visibility</p:attrName>
                                        </p:attrNameLst>
                                      </p:cBhvr>
                                      <p:to>
                                        <p:strVal val="visible"/>
                                      </p:to>
                                    </p:set>
                                    <p:animEffect transition="in" filter="fade">
                                      <p:cBhvr>
                                        <p:cTn id="27" dur="500"/>
                                        <p:tgtEl>
                                          <p:spTgt spid="1056"/>
                                        </p:tgtEl>
                                      </p:cBhvr>
                                    </p:animEffect>
                                  </p:childTnLst>
                                </p:cTn>
                              </p:par>
                              <p:par>
                                <p:cTn id="28" presetID="10" presetClass="entr" presetSubtype="0" fill="hold" nodeType="withEffect">
                                  <p:stCondLst>
                                    <p:cond delay="0"/>
                                  </p:stCondLst>
                                  <p:childTnLst>
                                    <p:set>
                                      <p:cBhvr>
                                        <p:cTn id="29" dur="1" fill="hold">
                                          <p:stCondLst>
                                            <p:cond delay="0"/>
                                          </p:stCondLst>
                                        </p:cTn>
                                        <p:tgtEl>
                                          <p:spTgt spid="1060"/>
                                        </p:tgtEl>
                                        <p:attrNameLst>
                                          <p:attrName>style.visibility</p:attrName>
                                        </p:attrNameLst>
                                      </p:cBhvr>
                                      <p:to>
                                        <p:strVal val="visible"/>
                                      </p:to>
                                    </p:set>
                                    <p:animEffect transition="in" filter="fade">
                                      <p:cBhvr>
                                        <p:cTn id="30" dur="500"/>
                                        <p:tgtEl>
                                          <p:spTgt spid="1060"/>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58"/>
                                        </p:tgtEl>
                                        <p:attrNameLst>
                                          <p:attrName>style.visibility</p:attrName>
                                        </p:attrNameLst>
                                      </p:cBhvr>
                                      <p:to>
                                        <p:strVal val="visible"/>
                                      </p:to>
                                    </p:set>
                                    <p:animEffect transition="in" filter="fade">
                                      <p:cBhvr>
                                        <p:cTn id="38" dur="500"/>
                                        <p:tgtEl>
                                          <p:spTgt spid="1058"/>
                                        </p:tgtEl>
                                      </p:cBhvr>
                                    </p:animEffect>
                                  </p:childTnLst>
                                </p:cTn>
                              </p:par>
                              <p:par>
                                <p:cTn id="39" presetID="10" presetClass="entr" presetSubtype="0" fill="hold" nodeType="withEffect">
                                  <p:stCondLst>
                                    <p:cond delay="0"/>
                                  </p:stCondLst>
                                  <p:childTnLst>
                                    <p:set>
                                      <p:cBhvr>
                                        <p:cTn id="40" dur="1" fill="hold">
                                          <p:stCondLst>
                                            <p:cond delay="0"/>
                                          </p:stCondLst>
                                        </p:cTn>
                                        <p:tgtEl>
                                          <p:spTgt spid="1040"/>
                                        </p:tgtEl>
                                        <p:attrNameLst>
                                          <p:attrName>style.visibility</p:attrName>
                                        </p:attrNameLst>
                                      </p:cBhvr>
                                      <p:to>
                                        <p:strVal val="visible"/>
                                      </p:to>
                                    </p:set>
                                    <p:animEffect transition="in" filter="fade">
                                      <p:cBhvr>
                                        <p:cTn id="41" dur="500"/>
                                        <p:tgtEl>
                                          <p:spTgt spid="1040"/>
                                        </p:tgtEl>
                                      </p:cBhvr>
                                    </p:animEffect>
                                  </p:childTnLst>
                                </p:cTn>
                              </p:par>
                              <p:par>
                                <p:cTn id="42" presetID="10" presetClass="entr" presetSubtype="0" fill="hold" nodeType="withEffect">
                                  <p:stCondLst>
                                    <p:cond delay="0"/>
                                  </p:stCondLst>
                                  <p:childTnLst>
                                    <p:set>
                                      <p:cBhvr>
                                        <p:cTn id="43" dur="1" fill="hold">
                                          <p:stCondLst>
                                            <p:cond delay="0"/>
                                          </p:stCondLst>
                                        </p:cTn>
                                        <p:tgtEl>
                                          <p:spTgt spid="1034"/>
                                        </p:tgtEl>
                                        <p:attrNameLst>
                                          <p:attrName>style.visibility</p:attrName>
                                        </p:attrNameLst>
                                      </p:cBhvr>
                                      <p:to>
                                        <p:strVal val="visible"/>
                                      </p:to>
                                    </p:set>
                                    <p:animEffect transition="in" filter="fade">
                                      <p:cBhvr>
                                        <p:cTn id="44" dur="500"/>
                                        <p:tgtEl>
                                          <p:spTgt spid="10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76"/>
                                        </p:tgtEl>
                                        <p:attrNameLst>
                                          <p:attrName>style.visibility</p:attrName>
                                        </p:attrNameLst>
                                      </p:cBhvr>
                                      <p:to>
                                        <p:strVal val="visible"/>
                                      </p:to>
                                    </p:set>
                                    <p:animEffect transition="in" filter="fade">
                                      <p:cBhvr>
                                        <p:cTn id="49" dur="500"/>
                                        <p:tgtEl>
                                          <p:spTgt spid="1076"/>
                                        </p:tgtEl>
                                      </p:cBhvr>
                                    </p:animEffect>
                                  </p:childTnLst>
                                </p:cTn>
                              </p:par>
                              <p:par>
                                <p:cTn id="50" presetID="10" presetClass="entr" presetSubtype="0" fill="hold" nodeType="withEffect">
                                  <p:stCondLst>
                                    <p:cond delay="0"/>
                                  </p:stCondLst>
                                  <p:childTnLst>
                                    <p:set>
                                      <p:cBhvr>
                                        <p:cTn id="51" dur="1" fill="hold">
                                          <p:stCondLst>
                                            <p:cond delay="0"/>
                                          </p:stCondLst>
                                        </p:cTn>
                                        <p:tgtEl>
                                          <p:spTgt spid="1078"/>
                                        </p:tgtEl>
                                        <p:attrNameLst>
                                          <p:attrName>style.visibility</p:attrName>
                                        </p:attrNameLst>
                                      </p:cBhvr>
                                      <p:to>
                                        <p:strVal val="visible"/>
                                      </p:to>
                                    </p:set>
                                    <p:animEffect transition="in" filter="fade">
                                      <p:cBhvr>
                                        <p:cTn id="52" dur="500"/>
                                        <p:tgtEl>
                                          <p:spTgt spid="1078"/>
                                        </p:tgtEl>
                                      </p:cBhvr>
                                    </p:animEffect>
                                  </p:childTnLst>
                                </p:cTn>
                              </p:par>
                              <p:par>
                                <p:cTn id="53" presetID="10" presetClass="entr" presetSubtype="0" fill="hold" nodeType="withEffect">
                                  <p:stCondLst>
                                    <p:cond delay="0"/>
                                  </p:stCondLst>
                                  <p:childTnLst>
                                    <p:set>
                                      <p:cBhvr>
                                        <p:cTn id="54" dur="1" fill="hold">
                                          <p:stCondLst>
                                            <p:cond delay="0"/>
                                          </p:stCondLst>
                                        </p:cTn>
                                        <p:tgtEl>
                                          <p:spTgt spid="1080"/>
                                        </p:tgtEl>
                                        <p:attrNameLst>
                                          <p:attrName>style.visibility</p:attrName>
                                        </p:attrNameLst>
                                      </p:cBhvr>
                                      <p:to>
                                        <p:strVal val="visible"/>
                                      </p:to>
                                    </p:set>
                                    <p:animEffect transition="in" filter="fade">
                                      <p:cBhvr>
                                        <p:cTn id="55" dur="500"/>
                                        <p:tgtEl>
                                          <p:spTgt spid="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046308" y="1602254"/>
            <a:ext cx="5051384" cy="1938992"/>
          </a:xfrm>
          <a:prstGeom prst="rect">
            <a:avLst/>
          </a:prstGeom>
          <a:noFill/>
        </p:spPr>
        <p:txBody>
          <a:bodyPr wrap="none" rtlCol="0">
            <a:spAutoFit/>
          </a:bodyPr>
          <a:lstStyle/>
          <a:p>
            <a:pPr algn="ctr">
              <a:lnSpc>
                <a:spcPct val="150000"/>
              </a:lnSpc>
            </a:pPr>
            <a:r>
              <a:rPr lang="en-US" sz="8000" dirty="0">
                <a:solidFill>
                  <a:srgbClr val="2D89EF"/>
                </a:solidFill>
                <a:latin typeface="Lato" panose="020F0502020204030203" pitchFamily="34" charset="0"/>
                <a:ea typeface="Lato" panose="020F0502020204030203" pitchFamily="34" charset="0"/>
                <a:cs typeface="Lato" panose="020F0502020204030203" pitchFamily="34" charset="0"/>
              </a:rPr>
              <a:t>How do I…</a:t>
            </a:r>
          </a:p>
        </p:txBody>
      </p:sp>
      <p:cxnSp>
        <p:nvCxnSpPr>
          <p:cNvPr id="9" name="Straight Connector 8"/>
          <p:cNvCxnSpPr/>
          <p:nvPr/>
        </p:nvCxnSpPr>
        <p:spPr>
          <a:xfrm>
            <a:off x="2242355" y="3385535"/>
            <a:ext cx="4659295" cy="0"/>
          </a:xfrm>
          <a:prstGeom prst="line">
            <a:avLst/>
          </a:prstGeom>
          <a:ln w="19050">
            <a:solidFill>
              <a:srgbClr val="69FF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56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38207" y="1786920"/>
            <a:ext cx="6867586" cy="1569660"/>
          </a:xfrm>
          <a:prstGeom prst="rect">
            <a:avLst/>
          </a:prstGeom>
          <a:noFill/>
        </p:spPr>
        <p:txBody>
          <a:bodyPr wrap="none" rtlCol="0">
            <a:spAutoFit/>
          </a:bodyPr>
          <a:lstStyle/>
          <a:p>
            <a:pPr algn="ctr">
              <a:lnSpc>
                <a:spcPct val="150000"/>
              </a:lnSpc>
            </a:pP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How do I take my kids from </a:t>
            </a:r>
            <a:r>
              <a:rPr lang="en-US" sz="3200" b="1" dirty="0">
                <a:solidFill>
                  <a:srgbClr val="69FF0D"/>
                </a:solidFill>
                <a:latin typeface="Lato" panose="020F0502020204030203" pitchFamily="34" charset="0"/>
                <a:ea typeface="Lato" panose="020F0502020204030203" pitchFamily="34" charset="0"/>
                <a:cs typeface="Lato" panose="020F0502020204030203" pitchFamily="34" charset="0"/>
              </a:rPr>
              <a:t>playing</a:t>
            </a: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 </a:t>
            </a:r>
          </a:p>
          <a:p>
            <a:pPr algn="ctr">
              <a:lnSpc>
                <a:spcPct val="150000"/>
              </a:lnSpc>
            </a:pP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video games to </a:t>
            </a:r>
            <a:r>
              <a:rPr lang="en-US" sz="3200" b="1" dirty="0">
                <a:solidFill>
                  <a:srgbClr val="69FF0D"/>
                </a:solidFill>
                <a:latin typeface="Lato" panose="020F0502020204030203" pitchFamily="34" charset="0"/>
                <a:ea typeface="Lato" panose="020F0502020204030203" pitchFamily="34" charset="0"/>
                <a:cs typeface="Lato" panose="020F0502020204030203" pitchFamily="34" charset="0"/>
              </a:rPr>
              <a:t>making</a:t>
            </a:r>
            <a:r>
              <a:rPr lang="en-US" sz="3200" b="1" dirty="0">
                <a:solidFill>
                  <a:srgbClr val="2D89EF"/>
                </a:solidFill>
                <a:latin typeface="Lato" panose="020F0502020204030203" pitchFamily="34" charset="0"/>
                <a:ea typeface="Lato" panose="020F0502020204030203" pitchFamily="34" charset="0"/>
                <a:cs typeface="Lato" panose="020F0502020204030203" pitchFamily="34" charset="0"/>
              </a:rPr>
              <a:t> </a:t>
            </a: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video games?</a:t>
            </a:r>
          </a:p>
        </p:txBody>
      </p:sp>
    </p:spTree>
    <p:extLst>
      <p:ext uri="{BB962C8B-B14F-4D97-AF65-F5344CB8AC3E}">
        <p14:creationId xmlns:p14="http://schemas.microsoft.com/office/powerpoint/2010/main" val="315349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323882" y="1786920"/>
            <a:ext cx="8496236" cy="1569660"/>
          </a:xfrm>
          <a:prstGeom prst="rect">
            <a:avLst/>
          </a:prstGeom>
          <a:noFill/>
        </p:spPr>
        <p:txBody>
          <a:bodyPr wrap="none" rtlCol="0">
            <a:spAutoFit/>
          </a:bodyPr>
          <a:lstStyle/>
          <a:p>
            <a:pPr algn="ctr">
              <a:lnSpc>
                <a:spcPct val="150000"/>
              </a:lnSpc>
            </a:pP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How do I generate </a:t>
            </a:r>
            <a:r>
              <a:rPr lang="en-US" sz="3200" dirty="0">
                <a:solidFill>
                  <a:srgbClr val="69FF0D"/>
                </a:solidFill>
                <a:latin typeface="Lato" panose="020F0502020204030203" pitchFamily="34" charset="0"/>
                <a:ea typeface="Lato" panose="020F0502020204030203" pitchFamily="34" charset="0"/>
                <a:cs typeface="Lato" panose="020F0502020204030203" pitchFamily="34" charset="0"/>
              </a:rPr>
              <a:t>interest</a:t>
            </a: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 in programming </a:t>
            </a:r>
          </a:p>
          <a:p>
            <a:pPr algn="ctr">
              <a:lnSpc>
                <a:spcPct val="150000"/>
              </a:lnSpc>
            </a:pP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in a child that has </a:t>
            </a:r>
            <a:r>
              <a:rPr lang="en-US" sz="3200" dirty="0">
                <a:solidFill>
                  <a:srgbClr val="69FF0D"/>
                </a:solidFill>
                <a:latin typeface="Lato" panose="020F0502020204030203" pitchFamily="34" charset="0"/>
                <a:ea typeface="Lato" panose="020F0502020204030203" pitchFamily="34" charset="0"/>
                <a:cs typeface="Lato" panose="020F0502020204030203" pitchFamily="34" charset="0"/>
              </a:rPr>
              <a:t>no interest </a:t>
            </a:r>
            <a:r>
              <a:rPr lang="en-US" sz="3200" dirty="0">
                <a:solidFill>
                  <a:srgbClr val="2D89EF"/>
                </a:solidFill>
                <a:latin typeface="Lato" panose="020F0502020204030203" pitchFamily="34" charset="0"/>
                <a:ea typeface="Lato" panose="020F0502020204030203" pitchFamily="34" charset="0"/>
                <a:cs typeface="Lato" panose="020F0502020204030203" pitchFamily="34" charset="0"/>
              </a:rPr>
              <a:t>in programming?</a:t>
            </a:r>
          </a:p>
        </p:txBody>
      </p:sp>
    </p:spTree>
    <p:extLst>
      <p:ext uri="{BB962C8B-B14F-4D97-AF65-F5344CB8AC3E}">
        <p14:creationId xmlns:p14="http://schemas.microsoft.com/office/powerpoint/2010/main" val="2621776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219200" y="1657350"/>
            <a:ext cx="6508128" cy="1184042"/>
          </a:xfrm>
          <a:prstGeom prst="rect">
            <a:avLst/>
          </a:prstGeom>
          <a:noFill/>
        </p:spPr>
        <p:txBody>
          <a:bodyPr wrap="none" rtlCol="0">
            <a:spAutoFit/>
          </a:bodyPr>
          <a:lstStyle/>
          <a:p>
            <a:pPr algn="ctr">
              <a:lnSpc>
                <a:spcPct val="150000"/>
              </a:lnSpc>
            </a:pPr>
            <a:r>
              <a:rPr lang="en-US" sz="5400" dirty="0">
                <a:solidFill>
                  <a:srgbClr val="69FF0D"/>
                </a:solidFill>
                <a:latin typeface="Lato" panose="020F0502020204030203" pitchFamily="34" charset="0"/>
                <a:ea typeface="Lato" panose="020F0502020204030203" pitchFamily="34" charset="0"/>
                <a:cs typeface="Lato" panose="020F0502020204030203" pitchFamily="34" charset="0"/>
              </a:rPr>
              <a:t>CLOSING </a:t>
            </a:r>
            <a:r>
              <a:rPr lang="en-US" sz="5400" dirty="0">
                <a:solidFill>
                  <a:srgbClr val="2D89EF"/>
                </a:solidFill>
                <a:latin typeface="Lato" panose="020F0502020204030203" pitchFamily="34" charset="0"/>
                <a:ea typeface="Lato" panose="020F0502020204030203" pitchFamily="34" charset="0"/>
                <a:cs typeface="Lato" panose="020F0502020204030203" pitchFamily="34" charset="0"/>
              </a:rPr>
              <a:t>TAKEAWAY</a:t>
            </a:r>
          </a:p>
        </p:txBody>
      </p:sp>
    </p:spTree>
    <p:extLst>
      <p:ext uri="{BB962C8B-B14F-4D97-AF65-F5344CB8AC3E}">
        <p14:creationId xmlns:p14="http://schemas.microsoft.com/office/powerpoint/2010/main" val="220700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421411" y="1971586"/>
            <a:ext cx="4301177" cy="1200329"/>
          </a:xfrm>
          <a:prstGeom prst="rect">
            <a:avLst/>
          </a:prstGeom>
          <a:noFill/>
        </p:spPr>
        <p:txBody>
          <a:bodyPr wrap="none" rtlCol="0">
            <a:spAutoFit/>
          </a:bodyPr>
          <a:lstStyle/>
          <a:p>
            <a:pPr algn="ctr">
              <a:lnSpc>
                <a:spcPct val="150000"/>
              </a:lnSpc>
            </a:pPr>
            <a:r>
              <a:rPr lang="en-US" sz="4800" dirty="0">
                <a:solidFill>
                  <a:srgbClr val="69FF0D"/>
                </a:solidFill>
                <a:latin typeface="Lato" panose="020F0502020204030203" pitchFamily="34" charset="0"/>
                <a:ea typeface="Lato" panose="020F0502020204030203" pitchFamily="34" charset="0"/>
                <a:cs typeface="Lato" panose="020F0502020204030203" pitchFamily="34" charset="0"/>
              </a:rPr>
              <a:t>Any questions?</a:t>
            </a:r>
          </a:p>
        </p:txBody>
      </p:sp>
    </p:spTree>
    <p:extLst>
      <p:ext uri="{BB962C8B-B14F-4D97-AF65-F5344CB8AC3E}">
        <p14:creationId xmlns:p14="http://schemas.microsoft.com/office/powerpoint/2010/main" val="282075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508136" y="1998881"/>
            <a:ext cx="6051528" cy="1062727"/>
          </a:xfrm>
          <a:prstGeom prst="rect">
            <a:avLst/>
          </a:prstGeom>
          <a:noFill/>
        </p:spPr>
        <p:txBody>
          <a:bodyPr wrap="none" rtlCol="0">
            <a:spAutoFit/>
          </a:bodyPr>
          <a:lstStyle/>
          <a:p>
            <a:pPr algn="ctr">
              <a:lnSpc>
                <a:spcPct val="150000"/>
              </a:lnSpc>
            </a:pPr>
            <a:r>
              <a:rPr lang="en-US" sz="4800" dirty="0">
                <a:solidFill>
                  <a:srgbClr val="69FF0D"/>
                </a:solidFill>
                <a:latin typeface="Lato" panose="020F0502020204030203" pitchFamily="34" charset="0"/>
                <a:ea typeface="Lato" panose="020F0502020204030203" pitchFamily="34" charset="0"/>
                <a:cs typeface="Lato" panose="020F0502020204030203" pitchFamily="34" charset="0"/>
              </a:rPr>
              <a:t>http://bit.ly/2wSKVG4</a:t>
            </a:r>
          </a:p>
        </p:txBody>
      </p:sp>
      <p:sp>
        <p:nvSpPr>
          <p:cNvPr id="6" name="TextBox 5"/>
          <p:cNvSpPr txBox="1"/>
          <p:nvPr/>
        </p:nvSpPr>
        <p:spPr>
          <a:xfrm>
            <a:off x="1219200" y="1352550"/>
            <a:ext cx="6629400" cy="646331"/>
          </a:xfrm>
          <a:prstGeom prst="rect">
            <a:avLst/>
          </a:prstGeom>
          <a:noFill/>
        </p:spPr>
        <p:txBody>
          <a:bodyPr wrap="square" rtlCol="0">
            <a:spAutoFit/>
          </a:bodyPr>
          <a:lstStyle/>
          <a:p>
            <a:pPr algn="ctr"/>
            <a:r>
              <a:rPr lang="en-US" sz="3600" dirty="0">
                <a:solidFill>
                  <a:srgbClr val="2D89EF"/>
                </a:solidFill>
              </a:rPr>
              <a:t>Session Website</a:t>
            </a:r>
          </a:p>
        </p:txBody>
      </p:sp>
    </p:spTree>
    <p:extLst>
      <p:ext uri="{BB962C8B-B14F-4D97-AF65-F5344CB8AC3E}">
        <p14:creationId xmlns:p14="http://schemas.microsoft.com/office/powerpoint/2010/main" val="416520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610292" y="1179061"/>
            <a:ext cx="5923416" cy="2785378"/>
          </a:xfrm>
          <a:prstGeom prst="rect">
            <a:avLst/>
          </a:prstGeom>
          <a:noFill/>
        </p:spPr>
        <p:txBody>
          <a:bodyPr wrap="none" rtlCol="0">
            <a:spAutoFit/>
          </a:bodyPr>
          <a:lstStyle/>
          <a:p>
            <a:pPr algn="ctr"/>
            <a:r>
              <a:rPr lang="en-US" sz="17500" dirty="0">
                <a:solidFill>
                  <a:srgbClr val="2D89EF"/>
                </a:solidFill>
                <a:latin typeface="Lato" panose="020F0502020204030203" pitchFamily="34" charset="0"/>
                <a:ea typeface="Lato" panose="020F0502020204030203" pitchFamily="34" charset="0"/>
                <a:cs typeface="Lato" panose="020F0502020204030203" pitchFamily="34" charset="0"/>
              </a:rPr>
              <a:t>Why?</a:t>
            </a:r>
          </a:p>
        </p:txBody>
      </p:sp>
    </p:spTree>
    <p:extLst>
      <p:ext uri="{BB962C8B-B14F-4D97-AF65-F5344CB8AC3E}">
        <p14:creationId xmlns:p14="http://schemas.microsoft.com/office/powerpoint/2010/main" val="55542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62168" y="1809750"/>
            <a:ext cx="8600095" cy="1938992"/>
          </a:xfrm>
          <a:prstGeom prst="rect">
            <a:avLst/>
          </a:prstGeom>
          <a:noFill/>
        </p:spPr>
        <p:txBody>
          <a:bodyPr wrap="square" rtlCol="0">
            <a:spAutoFit/>
          </a:bodyPr>
          <a:lstStyle/>
          <a:p>
            <a:pPr algn="ctr"/>
            <a:r>
              <a:rPr lang="en-US" sz="4000" dirty="0">
                <a:solidFill>
                  <a:srgbClr val="2D89EF"/>
                </a:solidFill>
                <a:latin typeface="Lato" panose="020F0502020204030203" pitchFamily="34" charset="0"/>
                <a:ea typeface="Lato" panose="020F0502020204030203" pitchFamily="34" charset="0"/>
                <a:cs typeface="Lato" panose="020F0502020204030203" pitchFamily="34" charset="0"/>
              </a:rPr>
              <a:t>The </a:t>
            </a:r>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best learners</a:t>
            </a:r>
            <a:r>
              <a:rPr lang="en-US" sz="4000" dirty="0">
                <a:solidFill>
                  <a:srgbClr val="2D89EF"/>
                </a:solidFill>
                <a:latin typeface="Lato" panose="020F0502020204030203" pitchFamily="34" charset="0"/>
                <a:ea typeface="Lato" panose="020F0502020204030203" pitchFamily="34" charset="0"/>
                <a:cs typeface="Lato" panose="020F0502020204030203" pitchFamily="34" charset="0"/>
              </a:rPr>
              <a:t> – regardless of age, will be the </a:t>
            </a:r>
            <a:r>
              <a:rPr lang="en-US" sz="4000" dirty="0">
                <a:solidFill>
                  <a:srgbClr val="69FF0D"/>
                </a:solidFill>
                <a:latin typeface="Lato" panose="020F0502020204030203" pitchFamily="34" charset="0"/>
                <a:ea typeface="Lato" panose="020F0502020204030203" pitchFamily="34" charset="0"/>
                <a:cs typeface="Lato" panose="020F0502020204030203" pitchFamily="34" charset="0"/>
              </a:rPr>
              <a:t>best positioned</a:t>
            </a:r>
            <a:r>
              <a:rPr lang="en-US" sz="4000" dirty="0">
                <a:solidFill>
                  <a:srgbClr val="2D89EF"/>
                </a:solidFill>
                <a:latin typeface="Lato" panose="020F0502020204030203" pitchFamily="34" charset="0"/>
                <a:ea typeface="Lato" panose="020F0502020204030203" pitchFamily="34" charset="0"/>
                <a:cs typeface="Lato" panose="020F0502020204030203" pitchFamily="34" charset="0"/>
              </a:rPr>
              <a:t> for the future!</a:t>
            </a:r>
          </a:p>
        </p:txBody>
      </p:sp>
    </p:spTree>
    <p:extLst>
      <p:ext uri="{BB962C8B-B14F-4D97-AF65-F5344CB8AC3E}">
        <p14:creationId xmlns:p14="http://schemas.microsoft.com/office/powerpoint/2010/main" val="6544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57539" y="1733550"/>
            <a:ext cx="9144000" cy="2062103"/>
          </a:xfrm>
          <a:prstGeom prst="rect">
            <a:avLst/>
          </a:prstGeom>
          <a:noFill/>
        </p:spPr>
        <p:txBody>
          <a:bodyPr wrap="square" rtlCol="0">
            <a:spAutoFit/>
          </a:bodyPr>
          <a:lstStyle/>
          <a:p>
            <a:pPr marL="742950" indent="-742950">
              <a:buAutoNum type="arabicPeriod"/>
            </a:pPr>
            <a:r>
              <a:rPr lang="en-US" sz="3200" dirty="0">
                <a:solidFill>
                  <a:srgbClr val="2D89EF"/>
                </a:solidFill>
                <a:latin typeface="Lato" panose="020F0502020204030203"/>
              </a:rPr>
              <a:t>PROCESS(Learning Theories and Teaching Techniques)</a:t>
            </a:r>
          </a:p>
          <a:p>
            <a:pPr marL="742950" indent="-742950">
              <a:buAutoNum type="arabicPeriod"/>
            </a:pPr>
            <a:r>
              <a:rPr lang="en-US" sz="3200" dirty="0">
                <a:solidFill>
                  <a:srgbClr val="69FF0D"/>
                </a:solidFill>
                <a:latin typeface="Lato" panose="020F0502020204030203"/>
              </a:rPr>
              <a:t>PATH(Learning Materials)</a:t>
            </a:r>
          </a:p>
          <a:p>
            <a:pPr marL="742950" indent="-742950">
              <a:buAutoNum type="arabicPeriod"/>
            </a:pPr>
            <a:r>
              <a:rPr lang="en-US" sz="3200" dirty="0">
                <a:solidFill>
                  <a:srgbClr val="2D89EF"/>
                </a:solidFill>
                <a:latin typeface="Lato" panose="020F0502020204030203"/>
              </a:rPr>
              <a:t>Practical Applications</a:t>
            </a:r>
          </a:p>
        </p:txBody>
      </p:sp>
    </p:spTree>
    <p:extLst>
      <p:ext uri="{BB962C8B-B14F-4D97-AF65-F5344CB8AC3E}">
        <p14:creationId xmlns:p14="http://schemas.microsoft.com/office/powerpoint/2010/main" val="18431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610149" y="1971586"/>
            <a:ext cx="3923703" cy="1323439"/>
          </a:xfrm>
          <a:prstGeom prst="rect">
            <a:avLst/>
          </a:prstGeom>
          <a:noFill/>
        </p:spPr>
        <p:txBody>
          <a:bodyPr wrap="none" rtlCol="0">
            <a:spAutoFit/>
          </a:bodyPr>
          <a:lstStyle/>
          <a:p>
            <a:r>
              <a:rPr lang="en-US" sz="8000" dirty="0">
                <a:solidFill>
                  <a:srgbClr val="2D89EF"/>
                </a:solidFill>
              </a:rPr>
              <a:t>PROCESS</a:t>
            </a:r>
          </a:p>
        </p:txBody>
      </p:sp>
      <p:cxnSp>
        <p:nvCxnSpPr>
          <p:cNvPr id="8" name="Straight Connector 7"/>
          <p:cNvCxnSpPr/>
          <p:nvPr/>
        </p:nvCxnSpPr>
        <p:spPr>
          <a:xfrm flipV="1">
            <a:off x="2706060" y="3271030"/>
            <a:ext cx="3731880" cy="5279"/>
          </a:xfrm>
          <a:prstGeom prst="line">
            <a:avLst/>
          </a:prstGeom>
          <a:ln w="19050">
            <a:solidFill>
              <a:srgbClr val="69FF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2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36630" y="2001662"/>
            <a:ext cx="1730666" cy="1200329"/>
          </a:xfrm>
          <a:prstGeom prst="rect">
            <a:avLst/>
          </a:prstGeom>
          <a:noFill/>
          <a:ln w="19050">
            <a:solidFill>
              <a:srgbClr val="69FF0D"/>
            </a:solidFill>
          </a:ln>
        </p:spPr>
        <p:txBody>
          <a:bodyPr wrap="none" rtlCol="0">
            <a:spAutoFit/>
          </a:bodyPr>
          <a:lstStyle/>
          <a:p>
            <a:pPr algn="ctr"/>
            <a:r>
              <a:rPr lang="en-US" sz="3600" dirty="0">
                <a:solidFill>
                  <a:srgbClr val="2D89EF"/>
                </a:solidFill>
              </a:rPr>
              <a:t>Growth</a:t>
            </a:r>
          </a:p>
          <a:p>
            <a:pPr algn="ctr"/>
            <a:r>
              <a:rPr lang="en-US" sz="3600" dirty="0">
                <a:solidFill>
                  <a:srgbClr val="2D89EF"/>
                </a:solidFill>
              </a:rPr>
              <a:t>Mindset</a:t>
            </a:r>
          </a:p>
        </p:txBody>
      </p:sp>
      <p:sp>
        <p:nvSpPr>
          <p:cNvPr id="8" name="TextBox 7"/>
          <p:cNvSpPr txBox="1"/>
          <p:nvPr/>
        </p:nvSpPr>
        <p:spPr>
          <a:xfrm>
            <a:off x="1128541" y="3377262"/>
            <a:ext cx="1346844"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Carol </a:t>
            </a:r>
            <a:r>
              <a:rPr lang="en-US" sz="1600" dirty="0" err="1">
                <a:latin typeface="Lato" panose="020F0502020204030203" pitchFamily="34" charset="0"/>
                <a:ea typeface="Lato" panose="020F0502020204030203" pitchFamily="34" charset="0"/>
                <a:cs typeface="Lato" panose="020F0502020204030203" pitchFamily="34" charset="0"/>
              </a:rPr>
              <a:t>Dweck</a:t>
            </a:r>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985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11" name="AutoShape 8" descr="Image result for angela duckworth"/>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Image result for angela duckworth"/>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linda kaplan thaler"/>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Image result for linda kaplan thaler"/>
          <p:cNvSpPr>
            <a:spLocks noChangeAspect="1" noChangeArrowheads="1"/>
          </p:cNvSpPr>
          <p:nvPr/>
        </p:nvSpPr>
        <p:spPr bwMode="auto">
          <a:xfrm>
            <a:off x="612775" y="2345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Image result for linda kaplan thaler"/>
          <p:cNvSpPr>
            <a:spLocks noChangeAspect="1" noChangeArrowheads="1"/>
          </p:cNvSpPr>
          <p:nvPr/>
        </p:nvSpPr>
        <p:spPr bwMode="auto">
          <a:xfrm>
            <a:off x="765175" y="3488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0" descr="Image result for linda kaplan thaler"/>
          <p:cNvSpPr>
            <a:spLocks noChangeAspect="1" noChangeArrowheads="1"/>
          </p:cNvSpPr>
          <p:nvPr/>
        </p:nvSpPr>
        <p:spPr bwMode="auto">
          <a:xfrm>
            <a:off x="917575" y="4631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2" descr="http://www.adweek.com/agencyspy/wp-content/uploads/sites/7/2016/02/Linda-Kaplan-Thaler.jpg"/>
          <p:cNvSpPr>
            <a:spLocks noChangeAspect="1" noChangeArrowheads="1"/>
          </p:cNvSpPr>
          <p:nvPr/>
        </p:nvSpPr>
        <p:spPr bwMode="auto">
          <a:xfrm>
            <a:off x="1069975" y="5774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4" descr="http://www.adweek.com/agencyspy/wp-content/uploads/sites/7/2016/02/Linda-Kaplan-Thaler.jpg"/>
          <p:cNvSpPr>
            <a:spLocks noChangeAspect="1" noChangeArrowheads="1"/>
          </p:cNvSpPr>
          <p:nvPr/>
        </p:nvSpPr>
        <p:spPr bwMode="auto">
          <a:xfrm>
            <a:off x="1222375" y="6917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6" descr="http://www.adweek.com/agencyspy/wp-content/uploads/sites/7/2016/02/Linda-Kaplan-Thaler.jpg"/>
          <p:cNvSpPr>
            <a:spLocks noChangeAspect="1" noChangeArrowheads="1"/>
          </p:cNvSpPr>
          <p:nvPr/>
        </p:nvSpPr>
        <p:spPr bwMode="auto">
          <a:xfrm>
            <a:off x="1374775" y="8060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54503198"/>
              </p:ext>
            </p:extLst>
          </p:nvPr>
        </p:nvGraphicFramePr>
        <p:xfrm>
          <a:off x="612775" y="806053"/>
          <a:ext cx="8156006" cy="4165999"/>
        </p:xfrm>
        <a:graphic>
          <a:graphicData uri="http://schemas.openxmlformats.org/drawingml/2006/table">
            <a:tbl>
              <a:tblPr firstRow="1" bandRow="1">
                <a:tableStyleId>{073A0DAA-6AF3-43AB-8588-CEC1D06C72B9}</a:tableStyleId>
              </a:tblPr>
              <a:tblGrid>
                <a:gridCol w="2982121">
                  <a:extLst>
                    <a:ext uri="{9D8B030D-6E8A-4147-A177-3AD203B41FA5}">
                      <a16:colId xmlns:a16="http://schemas.microsoft.com/office/drawing/2014/main" val="20000"/>
                    </a:ext>
                  </a:extLst>
                </a:gridCol>
                <a:gridCol w="2024564">
                  <a:extLst>
                    <a:ext uri="{9D8B030D-6E8A-4147-A177-3AD203B41FA5}">
                      <a16:colId xmlns:a16="http://schemas.microsoft.com/office/drawing/2014/main" val="20001"/>
                    </a:ext>
                  </a:extLst>
                </a:gridCol>
                <a:gridCol w="3149321">
                  <a:extLst>
                    <a:ext uri="{9D8B030D-6E8A-4147-A177-3AD203B41FA5}">
                      <a16:colId xmlns:a16="http://schemas.microsoft.com/office/drawing/2014/main" val="20002"/>
                    </a:ext>
                  </a:extLst>
                </a:gridCol>
              </a:tblGrid>
              <a:tr h="472989">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FIXED MINDSET</a:t>
                      </a:r>
                    </a:p>
                  </a:txBody>
                  <a:tcPr marT="34290" marB="34290" anchor="ctr">
                    <a:solidFill>
                      <a:srgbClr val="69FF0D"/>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no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GROWTH MINDSET</a:t>
                      </a:r>
                    </a:p>
                  </a:txBody>
                  <a:tcPr marT="34290" marB="34290" anchor="ctr">
                    <a:solidFill>
                      <a:srgbClr val="2D89EF"/>
                    </a:solidFill>
                  </a:tcPr>
                </a:tc>
                <a:extLst>
                  <a:ext uri="{0D108BD9-81ED-4DB2-BD59-A6C34878D82A}">
                    <a16:rowId xmlns:a16="http://schemas.microsoft.com/office/drawing/2014/main" val="10000"/>
                  </a:ext>
                </a:extLst>
              </a:tr>
              <a:tr h="738602">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69FF0D">
                        <a:alpha val="69804"/>
                      </a:srgbClr>
                    </a:solid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SKILLS</a:t>
                      </a:r>
                    </a:p>
                  </a:txBody>
                  <a:tcPr marT="34290" marB="34290" anchor="ctr">
                    <a:solidFill>
                      <a:schemeClr val="bg1">
                        <a:lumMod val="75000"/>
                      </a:schemeClr>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2D89EF">
                        <a:alpha val="50196"/>
                      </a:srgbClr>
                    </a:solidFill>
                  </a:tcPr>
                </a:tc>
                <a:extLst>
                  <a:ext uri="{0D108BD9-81ED-4DB2-BD59-A6C34878D82A}">
                    <a16:rowId xmlns:a16="http://schemas.microsoft.com/office/drawing/2014/main" val="10001"/>
                  </a:ext>
                </a:extLst>
              </a:tr>
              <a:tr h="738602">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69FF0D">
                        <a:alpha val="69804"/>
                      </a:srgbClr>
                    </a:solid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CHALLENGES</a:t>
                      </a:r>
                    </a:p>
                  </a:txBody>
                  <a:tcPr marT="34290" marB="34290" anchor="ctr">
                    <a:solidFill>
                      <a:schemeClr val="bg1">
                        <a:lumMod val="75000"/>
                      </a:schemeClr>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2D89EF">
                        <a:alpha val="50196"/>
                      </a:srgbClr>
                    </a:solidFill>
                  </a:tcPr>
                </a:tc>
                <a:extLst>
                  <a:ext uri="{0D108BD9-81ED-4DB2-BD59-A6C34878D82A}">
                    <a16:rowId xmlns:a16="http://schemas.microsoft.com/office/drawing/2014/main" val="10002"/>
                  </a:ext>
                </a:extLst>
              </a:tr>
              <a:tr h="738602">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69FF0D">
                        <a:alpha val="69804"/>
                      </a:srgbClr>
                    </a:solid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EFFORT</a:t>
                      </a:r>
                    </a:p>
                  </a:txBody>
                  <a:tcPr marT="34290" marB="34290" anchor="ctr">
                    <a:solidFill>
                      <a:schemeClr val="bg1">
                        <a:lumMod val="75000"/>
                      </a:schemeClr>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2D89EF">
                        <a:alpha val="50196"/>
                      </a:srgbClr>
                    </a:solidFill>
                  </a:tcPr>
                </a:tc>
                <a:extLst>
                  <a:ext uri="{0D108BD9-81ED-4DB2-BD59-A6C34878D82A}">
                    <a16:rowId xmlns:a16="http://schemas.microsoft.com/office/drawing/2014/main" val="10003"/>
                  </a:ext>
                </a:extLst>
              </a:tr>
              <a:tr h="738602">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69FF0D">
                        <a:alpha val="69804"/>
                      </a:srgbClr>
                    </a:solid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FEEDBACK</a:t>
                      </a:r>
                    </a:p>
                  </a:txBody>
                  <a:tcPr marT="34290" marB="34290" anchor="ctr">
                    <a:solidFill>
                      <a:schemeClr val="bg1">
                        <a:lumMod val="75000"/>
                      </a:schemeClr>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2D89EF">
                        <a:alpha val="50196"/>
                      </a:srgbClr>
                    </a:solidFill>
                  </a:tcPr>
                </a:tc>
                <a:extLst>
                  <a:ext uri="{0D108BD9-81ED-4DB2-BD59-A6C34878D82A}">
                    <a16:rowId xmlns:a16="http://schemas.microsoft.com/office/drawing/2014/main" val="10004"/>
                  </a:ext>
                </a:extLst>
              </a:tr>
              <a:tr h="738602">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69FF0D">
                        <a:alpha val="69804"/>
                      </a:srgbClr>
                    </a:solidFill>
                  </a:tcPr>
                </a:tc>
                <a:tc>
                  <a:txBody>
                    <a:bodyPr/>
                    <a:lstStyle/>
                    <a:p>
                      <a:pPr algn="ct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SETBACKS</a:t>
                      </a:r>
                    </a:p>
                  </a:txBody>
                  <a:tcPr marT="34290" marB="34290" anchor="ctr">
                    <a:solidFill>
                      <a:schemeClr val="bg1">
                        <a:lumMod val="75000"/>
                      </a:schemeClr>
                    </a:solidFill>
                  </a:tcPr>
                </a:tc>
                <a:tc>
                  <a:txBody>
                    <a:bodyPr/>
                    <a:lstStyle/>
                    <a:p>
                      <a:pPr algn="ctr"/>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marT="34290" marB="34290" anchor="ctr">
                    <a:solidFill>
                      <a:srgbClr val="2D89EF">
                        <a:alpha val="50196"/>
                      </a:srgbClr>
                    </a:solidFill>
                  </a:tcPr>
                </a:tc>
                <a:extLst>
                  <a:ext uri="{0D108BD9-81ED-4DB2-BD59-A6C34878D82A}">
                    <a16:rowId xmlns:a16="http://schemas.microsoft.com/office/drawing/2014/main" val="10005"/>
                  </a:ext>
                </a:extLst>
              </a:tr>
            </a:tbl>
          </a:graphicData>
        </a:graphic>
      </p:graphicFrame>
      <p:sp>
        <p:nvSpPr>
          <p:cNvPr id="9" name="TextBox 8"/>
          <p:cNvSpPr txBox="1"/>
          <p:nvPr/>
        </p:nvSpPr>
        <p:spPr>
          <a:xfrm>
            <a:off x="671369" y="1407097"/>
            <a:ext cx="2664512"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Something you’re born with</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Fixed</a:t>
            </a:r>
          </a:p>
        </p:txBody>
      </p:sp>
      <p:sp>
        <p:nvSpPr>
          <p:cNvPr id="21" name="TextBox 20"/>
          <p:cNvSpPr txBox="1"/>
          <p:nvPr/>
        </p:nvSpPr>
        <p:spPr>
          <a:xfrm>
            <a:off x="5704036" y="1371600"/>
            <a:ext cx="2289409"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Comes from hard work</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Can always improve</a:t>
            </a:r>
          </a:p>
        </p:txBody>
      </p:sp>
      <p:sp>
        <p:nvSpPr>
          <p:cNvPr id="23" name="TextBox 22"/>
          <p:cNvSpPr txBox="1"/>
          <p:nvPr/>
        </p:nvSpPr>
        <p:spPr>
          <a:xfrm>
            <a:off x="671368" y="2067863"/>
            <a:ext cx="2370905"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Something to avoid</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Could reveal lack of skill</a:t>
            </a:r>
          </a:p>
        </p:txBody>
      </p:sp>
      <p:sp>
        <p:nvSpPr>
          <p:cNvPr id="27" name="TextBox 26"/>
          <p:cNvSpPr txBox="1"/>
          <p:nvPr/>
        </p:nvSpPr>
        <p:spPr>
          <a:xfrm>
            <a:off x="5704037" y="2066790"/>
            <a:ext cx="2350131"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Should be embraced</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An opportunity to grow</a:t>
            </a:r>
          </a:p>
          <a:p>
            <a:endPar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TextBox 23"/>
          <p:cNvSpPr txBox="1"/>
          <p:nvPr/>
        </p:nvSpPr>
        <p:spPr>
          <a:xfrm>
            <a:off x="671368" y="2770345"/>
            <a:ext cx="2448106"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Unnecessary</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Something you do when </a:t>
            </a:r>
          </a:p>
          <a:p>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you are not good enough</a:t>
            </a:r>
          </a:p>
        </p:txBody>
      </p:sp>
      <p:sp>
        <p:nvSpPr>
          <p:cNvPr id="28" name="TextBox 27"/>
          <p:cNvSpPr txBox="1"/>
          <p:nvPr/>
        </p:nvSpPr>
        <p:spPr>
          <a:xfrm>
            <a:off x="5704037" y="2806527"/>
            <a:ext cx="1887055"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Essential</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 path to mastery</a:t>
            </a:r>
          </a:p>
        </p:txBody>
      </p:sp>
      <p:sp>
        <p:nvSpPr>
          <p:cNvPr id="25" name="TextBox 24"/>
          <p:cNvSpPr txBox="1"/>
          <p:nvPr/>
        </p:nvSpPr>
        <p:spPr>
          <a:xfrm>
            <a:off x="671369" y="3566344"/>
            <a:ext cx="1861407"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Get defensive</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Take it personally</a:t>
            </a:r>
          </a:p>
        </p:txBody>
      </p:sp>
      <p:sp>
        <p:nvSpPr>
          <p:cNvPr id="29" name="TextBox 28"/>
          <p:cNvSpPr txBox="1"/>
          <p:nvPr/>
        </p:nvSpPr>
        <p:spPr>
          <a:xfrm>
            <a:off x="5704036" y="3458622"/>
            <a:ext cx="2451312"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Useful</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Something to learn from</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Identify areas to improve</a:t>
            </a:r>
          </a:p>
        </p:txBody>
      </p:sp>
      <p:sp>
        <p:nvSpPr>
          <p:cNvPr id="26" name="TextBox 25"/>
          <p:cNvSpPr txBox="1"/>
          <p:nvPr/>
        </p:nvSpPr>
        <p:spPr>
          <a:xfrm>
            <a:off x="671369" y="4343400"/>
            <a:ext cx="1762021"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Blame others</a:t>
            </a:r>
          </a:p>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Get discouraged</a:t>
            </a:r>
          </a:p>
        </p:txBody>
      </p:sp>
      <p:sp>
        <p:nvSpPr>
          <p:cNvPr id="30" name="TextBox 29"/>
          <p:cNvSpPr txBox="1"/>
          <p:nvPr/>
        </p:nvSpPr>
        <p:spPr>
          <a:xfrm>
            <a:off x="5704036" y="4343398"/>
            <a:ext cx="2420856"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Use as a wake-up call to </a:t>
            </a:r>
          </a:p>
          <a:p>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work harder next time</a:t>
            </a:r>
          </a:p>
        </p:txBody>
      </p:sp>
      <p:pic>
        <p:nvPicPr>
          <p:cNvPr id="1058" name="Picture 34" descr="Image result for carol dwe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6986"/>
          <a:stretch/>
        </p:blipFill>
        <p:spPr bwMode="auto">
          <a:xfrm>
            <a:off x="3910445" y="120253"/>
            <a:ext cx="1447800" cy="1122416"/>
          </a:xfrm>
          <a:prstGeom prst="roundRect">
            <a:avLst/>
          </a:prstGeom>
          <a:noFill/>
          <a:ln w="28575">
            <a:solidFill>
              <a:srgbClr val="2D89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3" grpId="0"/>
      <p:bldP spid="27" grpId="0"/>
      <p:bldP spid="24" grpId="0"/>
      <p:bldP spid="28" grpId="0"/>
      <p:bldP spid="25" grpId="0"/>
      <p:bldP spid="29" grpId="0"/>
      <p:bldP spid="26"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749" y="114300"/>
            <a:ext cx="2976444" cy="769442"/>
            <a:chOff x="443684" y="1392863"/>
            <a:chExt cx="2976444" cy="1025921"/>
          </a:xfrm>
        </p:grpSpPr>
        <p:sp>
          <p:nvSpPr>
            <p:cNvPr id="2" name="Title 1"/>
            <p:cNvSpPr txBox="1">
              <a:spLocks/>
            </p:cNvSpPr>
            <p:nvPr/>
          </p:nvSpPr>
          <p:spPr>
            <a:xfrm>
              <a:off x="513848" y="1619195"/>
              <a:ext cx="2871564" cy="543110"/>
            </a:xfrm>
            <a:prstGeom prst="rect">
              <a:avLst/>
            </a:prstGeom>
            <a:ln>
              <a:noFill/>
            </a:ln>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t>TEACHING KIDS TO CODE</a:t>
              </a:r>
              <a:br>
                <a:rPr lang="en-US"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br>
                <a:rPr lang="en-US" sz="1800" dirty="0">
                  <a:ln w="18415" cmpd="sng">
                    <a:solidFill>
                      <a:schemeClr val="tx1"/>
                    </a:solidFill>
                    <a:prstDash val="solid"/>
                  </a:ln>
                  <a:effectLst>
                    <a:outerShdw blurRad="63500" dir="3600000" algn="tl" rotWithShape="0">
                      <a:srgbClr val="000000">
                        <a:alpha val="70000"/>
                      </a:srgbClr>
                    </a:outerShdw>
                  </a:effectLst>
                  <a:latin typeface="Lato" panose="020F0502020204030203" pitchFamily="34" charset="0"/>
                  <a:ea typeface="Lato" panose="020F0502020204030203" pitchFamily="34" charset="0"/>
                  <a:cs typeface="Lato" panose="020F0502020204030203" pitchFamily="34" charset="0"/>
                </a:rPr>
              </a:br>
              <a:r>
                <a:rPr lang="en-US" sz="4000" b="1" dirty="0">
                  <a:ln w="18415" cmpd="sng">
                    <a:noFill/>
                    <a:prstDash val="solid"/>
                  </a:ln>
                  <a:solidFill>
                    <a:srgbClr val="2D89EF"/>
                  </a:solidFill>
                  <a:latin typeface="Lato" panose="020F0502020204030203" pitchFamily="34" charset="0"/>
                  <a:ea typeface="Lato" panose="020F0502020204030203" pitchFamily="34" charset="0"/>
                  <a:cs typeface="Lato" panose="020F0502020204030203" pitchFamily="34" charset="0"/>
                </a:rPr>
                <a:t>Process and Path</a:t>
              </a:r>
            </a:p>
          </p:txBody>
        </p:sp>
        <p:sp>
          <p:nvSpPr>
            <p:cNvPr id="3" name="TextBox 2"/>
            <p:cNvSpPr txBox="1"/>
            <p:nvPr/>
          </p:nvSpPr>
          <p:spPr>
            <a:xfrm>
              <a:off x="443684" y="1392863"/>
              <a:ext cx="357790" cy="1025920"/>
            </a:xfrm>
            <a:prstGeom prst="rect">
              <a:avLst/>
            </a:prstGeom>
            <a:noFill/>
          </p:spPr>
          <p:txBody>
            <a:bodyPr wrap="none" rtlCol="0">
              <a:spAutoFit/>
            </a:bodyPr>
            <a:lstStyle/>
            <a:p>
              <a:r>
                <a:rPr lang="en-US" sz="4400" dirty="0">
                  <a:solidFill>
                    <a:srgbClr val="2D89EF"/>
                  </a:solidFill>
                </a:rPr>
                <a:t>[</a:t>
              </a:r>
            </a:p>
          </p:txBody>
        </p:sp>
        <p:sp>
          <p:nvSpPr>
            <p:cNvPr id="4" name="TextBox 3"/>
            <p:cNvSpPr txBox="1"/>
            <p:nvPr/>
          </p:nvSpPr>
          <p:spPr>
            <a:xfrm>
              <a:off x="3062338" y="1392864"/>
              <a:ext cx="357790" cy="1025920"/>
            </a:xfrm>
            <a:prstGeom prst="rect">
              <a:avLst/>
            </a:prstGeom>
            <a:noFill/>
          </p:spPr>
          <p:txBody>
            <a:bodyPr wrap="none" rtlCol="0">
              <a:spAutoFit/>
            </a:bodyPr>
            <a:lstStyle/>
            <a:p>
              <a:r>
                <a:rPr lang="en-US" sz="4400" dirty="0">
                  <a:solidFill>
                    <a:srgbClr val="2D89EF"/>
                  </a:solidFill>
                </a:rPr>
                <a:t>]</a:t>
              </a:r>
            </a:p>
          </p:txBody>
        </p:sp>
        <p:cxnSp>
          <p:nvCxnSpPr>
            <p:cNvPr id="5" name="Straight Connector 4"/>
            <p:cNvCxnSpPr/>
            <p:nvPr/>
          </p:nvCxnSpPr>
          <p:spPr>
            <a:xfrm flipV="1">
              <a:off x="815329" y="1829906"/>
              <a:ext cx="2195902" cy="14076"/>
            </a:xfrm>
            <a:prstGeom prst="line">
              <a:avLst/>
            </a:prstGeom>
            <a:ln w="3175">
              <a:solidFill>
                <a:srgbClr val="69FF0D"/>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936630" y="2001662"/>
            <a:ext cx="1730666" cy="1200329"/>
          </a:xfrm>
          <a:prstGeom prst="rect">
            <a:avLst/>
          </a:prstGeom>
          <a:noFill/>
          <a:ln w="19050">
            <a:solidFill>
              <a:srgbClr val="69FF0D"/>
            </a:solidFill>
          </a:ln>
        </p:spPr>
        <p:txBody>
          <a:bodyPr wrap="none" rtlCol="0">
            <a:spAutoFit/>
          </a:bodyPr>
          <a:lstStyle/>
          <a:p>
            <a:pPr algn="ctr"/>
            <a:r>
              <a:rPr lang="en-US" sz="3600" dirty="0">
                <a:solidFill>
                  <a:srgbClr val="2D89EF"/>
                </a:solidFill>
              </a:rPr>
              <a:t>Growth</a:t>
            </a:r>
          </a:p>
          <a:p>
            <a:pPr algn="ctr"/>
            <a:r>
              <a:rPr lang="en-US" sz="3600" dirty="0">
                <a:solidFill>
                  <a:srgbClr val="2D89EF"/>
                </a:solidFill>
              </a:rPr>
              <a:t>Mindset</a:t>
            </a:r>
          </a:p>
        </p:txBody>
      </p:sp>
      <p:sp>
        <p:nvSpPr>
          <p:cNvPr id="11" name="TextBox 10"/>
          <p:cNvSpPr txBox="1"/>
          <p:nvPr/>
        </p:nvSpPr>
        <p:spPr>
          <a:xfrm>
            <a:off x="3734207" y="2001662"/>
            <a:ext cx="1675587" cy="1200329"/>
          </a:xfrm>
          <a:prstGeom prst="rect">
            <a:avLst/>
          </a:prstGeom>
          <a:noFill/>
          <a:ln w="19050">
            <a:solidFill>
              <a:srgbClr val="69FF0D"/>
            </a:solidFill>
          </a:ln>
        </p:spPr>
        <p:txBody>
          <a:bodyPr wrap="none" rtlCol="0">
            <a:spAutoFit/>
          </a:bodyPr>
          <a:lstStyle/>
          <a:p>
            <a:pPr algn="ctr"/>
            <a:r>
              <a:rPr lang="en-US" sz="3600" dirty="0">
                <a:solidFill>
                  <a:srgbClr val="2D89EF"/>
                </a:solidFill>
              </a:rPr>
              <a:t>Practice</a:t>
            </a:r>
          </a:p>
          <a:p>
            <a:pPr algn="ctr"/>
            <a:r>
              <a:rPr lang="en-US" sz="3600" dirty="0">
                <a:solidFill>
                  <a:srgbClr val="2D89EF"/>
                </a:solidFill>
              </a:rPr>
              <a:t>Theory</a:t>
            </a:r>
          </a:p>
        </p:txBody>
      </p:sp>
      <p:sp>
        <p:nvSpPr>
          <p:cNvPr id="6" name="Right Arrow 5"/>
          <p:cNvSpPr/>
          <p:nvPr/>
        </p:nvSpPr>
        <p:spPr>
          <a:xfrm>
            <a:off x="3026115" y="2497691"/>
            <a:ext cx="304800" cy="208271"/>
          </a:xfrm>
          <a:prstGeom prst="rightArrow">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8541" y="3377262"/>
            <a:ext cx="1346844"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Carol </a:t>
            </a:r>
            <a:r>
              <a:rPr lang="en-US" sz="1600" dirty="0" err="1">
                <a:latin typeface="Lato" panose="020F0502020204030203" pitchFamily="34" charset="0"/>
                <a:ea typeface="Lato" panose="020F0502020204030203" pitchFamily="34" charset="0"/>
                <a:cs typeface="Lato" panose="020F0502020204030203" pitchFamily="34" charset="0"/>
              </a:rPr>
              <a:t>Dweck</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22" name="TextBox 21"/>
          <p:cNvSpPr txBox="1"/>
          <p:nvPr/>
        </p:nvSpPr>
        <p:spPr>
          <a:xfrm>
            <a:off x="3639693" y="3377262"/>
            <a:ext cx="1864613" cy="338554"/>
          </a:xfrm>
          <a:prstGeom prst="rect">
            <a:avLst/>
          </a:prstGeom>
          <a:noFill/>
        </p:spPr>
        <p:txBody>
          <a:bodyPr wrap="none" rtlCol="0">
            <a:spAutoFit/>
          </a:bodyPr>
          <a:lstStyle/>
          <a:p>
            <a:r>
              <a:rPr lang="en-US" sz="1600" dirty="0">
                <a:latin typeface="Lato" panose="020F0502020204030203" pitchFamily="34" charset="0"/>
                <a:ea typeface="Lato" panose="020F0502020204030203" pitchFamily="34" charset="0"/>
                <a:cs typeface="Lato" panose="020F0502020204030203" pitchFamily="34" charset="0"/>
              </a:rPr>
              <a:t>K. Anders Ericsson</a:t>
            </a:r>
          </a:p>
        </p:txBody>
      </p:sp>
    </p:spTree>
    <p:extLst>
      <p:ext uri="{BB962C8B-B14F-4D97-AF65-F5344CB8AC3E}">
        <p14:creationId xmlns:p14="http://schemas.microsoft.com/office/powerpoint/2010/main" val="1982946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8239</TotalTime>
  <Words>2809</Words>
  <Application>Microsoft Office PowerPoint</Application>
  <PresentationFormat>On-screen Show (16:9)</PresentationFormat>
  <Paragraphs>290</Paragraphs>
  <Slides>28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Eras Bold ITC</vt:lpstr>
      <vt:lpstr>Lato</vt:lpstr>
      <vt:lpstr>Lato Thin</vt:lpstr>
      <vt:lpstr>Segoe Print</vt:lpstr>
      <vt:lpstr>Verdana</vt:lpstr>
      <vt:lpstr>Office Theme</vt:lpstr>
      <vt:lpstr>TEACHING KIDS TO CODE  Process and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KIDS TO CODE:</dc:title>
  <dc:creator>Jenny Handshoe</dc:creator>
  <cp:lastModifiedBy>James Handshoe</cp:lastModifiedBy>
  <cp:revision>127</cp:revision>
  <dcterms:created xsi:type="dcterms:W3CDTF">2017-07-30T01:35:38Z</dcterms:created>
  <dcterms:modified xsi:type="dcterms:W3CDTF">2017-08-23T04:01:51Z</dcterms:modified>
</cp:coreProperties>
</file>